
<file path=[Content_Types].xml><?xml version="1.0" encoding="utf-8"?>
<Types xmlns="http://schemas.openxmlformats.org/package/2006/content-types">
  <Default ContentType="application/x-fontdata" Extension="fntdata"/>
  <Default ContentType="image/jpeg" Extension="jpeg"/>
  <Default ContentType="video/mp4" Extension="mp4"/>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Frunchy Sage Bold" charset="1" panose="00000000000000000000"/>
      <p:regular r:id="rId19"/>
    </p:embeddedFont>
    <p:embeddedFont>
      <p:font typeface="Glacial Indifference Bold" charset="1" panose="00000800000000000000"/>
      <p:regular r:id="rId20"/>
    </p:embeddedFont>
    <p:embeddedFont>
      <p:font typeface="Glacial Indifference" charset="1" panose="00000000000000000000"/>
      <p:regular r:id="rId21"/>
    </p:embeddedFont>
    <p:embeddedFont>
      <p:font typeface="Glacial Indifference Italics" charset="1" panose="00000000000000000000"/>
      <p:regular r:id="rId22"/>
    </p:embeddedFont>
    <p:embeddedFont>
      <p:font typeface="Poppins Italics" charset="1" panose="00000500000000000000"/>
      <p:regular r:id="rId23"/>
    </p:embeddedFont>
    <p:embeddedFont>
      <p:font typeface="Poppins Bold" charset="1" panose="00000800000000000000"/>
      <p:regular r:id="rId24"/>
    </p:embeddedFont>
    <p:embeddedFont>
      <p:font typeface="Poppins" charset="1" panose="00000500000000000000"/>
      <p:regular r:id="rId25"/>
    </p:embeddedFont>
    <p:embeddedFont>
      <p:font typeface="Glacial Indifference Bold Italics" charset="1" panose="00000800000000000000"/>
      <p:regular r:id="rId26"/>
    </p:embeddedFont>
    <p:embeddedFont>
      <p:font typeface="TAN Tangkiwood" charset="1" panose="000000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png" Type="http://schemas.openxmlformats.org/officeDocument/2006/relationships/image"/><Relationship Id="rId11" Target="../media/image57.png" Type="http://schemas.openxmlformats.org/officeDocument/2006/relationships/image"/><Relationship Id="rId12" Target="../media/image58.png" Type="http://schemas.openxmlformats.org/officeDocument/2006/relationships/image"/><Relationship Id="rId2" Target="../media/image48.png" Type="http://schemas.openxmlformats.org/officeDocument/2006/relationships/image"/><Relationship Id="rId3" Target="../media/image49.png" Type="http://schemas.openxmlformats.org/officeDocument/2006/relationships/image"/><Relationship Id="rId4" Target="../media/image50.png" Type="http://schemas.openxmlformats.org/officeDocument/2006/relationships/image"/><Relationship Id="rId5" Target="../media/image51.png" Type="http://schemas.openxmlformats.org/officeDocument/2006/relationships/image"/><Relationship Id="rId6" Target="../media/image52.png" Type="http://schemas.openxmlformats.org/officeDocument/2006/relationships/image"/><Relationship Id="rId7" Target="../media/image53.png" Type="http://schemas.openxmlformats.org/officeDocument/2006/relationships/image"/><Relationship Id="rId8" Target="../media/image54.png" Type="http://schemas.openxmlformats.org/officeDocument/2006/relationships/image"/><Relationship Id="rId9" Target="../media/image5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 Id="rId7" Target="../media/image22.pn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15.png" Type="http://schemas.openxmlformats.org/officeDocument/2006/relationships/image"/><Relationship Id="rId12" Target="../media/image16.svg" Type="http://schemas.openxmlformats.org/officeDocument/2006/relationships/image"/><Relationship Id="rId2" Target="../media/image23.png" Type="http://schemas.openxmlformats.org/officeDocument/2006/relationships/image"/><Relationship Id="rId3" Target="../media/image24.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27.png" Type="http://schemas.openxmlformats.org/officeDocument/2006/relationships/image"/><Relationship Id="rId7" Target="../media/image28.png" Type="http://schemas.openxmlformats.org/officeDocument/2006/relationships/image"/><Relationship Id="rId8" Target="../media/image29.png" Type="http://schemas.openxmlformats.org/officeDocument/2006/relationships/image"/><Relationship Id="rId9" Target="../media/image3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2" Target="../media/image32.png" Type="http://schemas.openxmlformats.org/officeDocument/2006/relationships/image"/><Relationship Id="rId3" Target="../media/image33.png" Type="http://schemas.openxmlformats.org/officeDocument/2006/relationships/image"/><Relationship Id="rId4" Target="../media/image34.jpeg" Type="http://schemas.openxmlformats.org/officeDocument/2006/relationships/image"/><Relationship Id="rId5" Target="../media/VAGJuOkOGN4.mp4" Type="http://schemas.openxmlformats.org/officeDocument/2006/relationships/video"/><Relationship Id="rId6" Target="../media/VAGJuOkOGN4.mp4" Type="http://schemas.microsoft.com/office/2007/relationships/media"/><Relationship Id="rId7" Target="../media/image35.jpeg" Type="http://schemas.openxmlformats.org/officeDocument/2006/relationships/image"/><Relationship Id="rId8" Target="../media/VAGJuK5JoOk.mp4" Type="http://schemas.openxmlformats.org/officeDocument/2006/relationships/video"/><Relationship Id="rId9" Target="../media/VAGJuK5JoOk.mp4" Type="http://schemas.microsoft.com/office/2007/relationships/media"/></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png" Type="http://schemas.openxmlformats.org/officeDocument/2006/relationships/image"/><Relationship Id="rId4" Target="../media/image38.png" Type="http://schemas.openxmlformats.org/officeDocument/2006/relationships/image"/><Relationship Id="rId5" Target="../media/image39.png" Type="http://schemas.openxmlformats.org/officeDocument/2006/relationships/image"/><Relationship Id="rId6" Target="../media/image40.png" Type="http://schemas.openxmlformats.org/officeDocument/2006/relationships/image"/><Relationship Id="rId7" Target="../media/image4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jpeg" Type="http://schemas.openxmlformats.org/officeDocument/2006/relationships/image"/><Relationship Id="rId3" Target="../media/image43.jpeg" Type="http://schemas.openxmlformats.org/officeDocument/2006/relationships/image"/><Relationship Id="rId4" Target="../media/image44.jpeg" Type="http://schemas.openxmlformats.org/officeDocument/2006/relationships/image"/><Relationship Id="rId5" Target="../media/image4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5F4ED"/>
        </a:solidFill>
      </p:bgPr>
    </p:bg>
    <p:spTree>
      <p:nvGrpSpPr>
        <p:cNvPr id="1" name=""/>
        <p:cNvGrpSpPr/>
        <p:nvPr/>
      </p:nvGrpSpPr>
      <p:grpSpPr>
        <a:xfrm>
          <a:off x="0" y="0"/>
          <a:ext cx="0" cy="0"/>
          <a:chOff x="0" y="0"/>
          <a:chExt cx="0" cy="0"/>
        </a:xfrm>
      </p:grpSpPr>
      <p:sp>
        <p:nvSpPr>
          <p:cNvPr name="Freeform 2" id="2"/>
          <p:cNvSpPr/>
          <p:nvPr/>
        </p:nvSpPr>
        <p:spPr>
          <a:xfrm flipH="false" flipV="false" rot="0">
            <a:off x="4000500" y="-1400458"/>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5443327" y="6356720"/>
            <a:ext cx="7401345" cy="2739405"/>
          </a:xfrm>
          <a:prstGeom prst="rect">
            <a:avLst/>
          </a:prstGeom>
        </p:spPr>
        <p:txBody>
          <a:bodyPr anchor="t" rtlCol="false" tIns="0" lIns="0" bIns="0" rIns="0">
            <a:spAutoFit/>
          </a:bodyPr>
          <a:lstStyle/>
          <a:p>
            <a:pPr algn="ctr">
              <a:lnSpc>
                <a:spcPts val="20160"/>
              </a:lnSpc>
            </a:pPr>
            <a:r>
              <a:rPr lang="en-US" sz="14400" b="true">
                <a:solidFill>
                  <a:srgbClr val="3C5A3E"/>
                </a:solidFill>
                <a:latin typeface="Frunchy Sage Bold"/>
                <a:ea typeface="Frunchy Sage Bold"/>
                <a:cs typeface="Frunchy Sage Bold"/>
                <a:sym typeface="Frunchy Sage Bold"/>
              </a:rPr>
              <a:t>P</a:t>
            </a:r>
            <a:r>
              <a:rPr lang="en-US" b="true" sz="14400">
                <a:solidFill>
                  <a:srgbClr val="3C5A3E"/>
                </a:solidFill>
                <a:latin typeface="Frunchy Sage Bold"/>
                <a:ea typeface="Frunchy Sage Bold"/>
                <a:cs typeface="Frunchy Sage Bold"/>
                <a:sym typeface="Frunchy Sage Bold"/>
              </a:rPr>
              <a:t>ortfolio</a:t>
            </a:r>
          </a:p>
        </p:txBody>
      </p:sp>
      <p:sp>
        <p:nvSpPr>
          <p:cNvPr name="TextBox 4" id="4"/>
          <p:cNvSpPr txBox="true"/>
          <p:nvPr/>
        </p:nvSpPr>
        <p:spPr>
          <a:xfrm rot="0">
            <a:off x="5220330" y="8877017"/>
            <a:ext cx="7847341" cy="428690"/>
          </a:xfrm>
          <a:prstGeom prst="rect">
            <a:avLst/>
          </a:prstGeom>
        </p:spPr>
        <p:txBody>
          <a:bodyPr anchor="t" rtlCol="false" tIns="0" lIns="0" bIns="0" rIns="0">
            <a:spAutoFit/>
          </a:bodyPr>
          <a:lstStyle/>
          <a:p>
            <a:pPr algn="ctr">
              <a:lnSpc>
                <a:spcPts val="3359"/>
              </a:lnSpc>
            </a:pPr>
            <a:r>
              <a:rPr lang="en-US" sz="2799" b="true">
                <a:solidFill>
                  <a:srgbClr val="3C5A3E"/>
                </a:solidFill>
                <a:latin typeface="Glacial Indifference Bold"/>
                <a:ea typeface="Glacial Indifference Bold"/>
                <a:cs typeface="Glacial Indifference Bold"/>
                <a:sym typeface="Glacial Indifference Bold"/>
              </a:rPr>
              <a:t>Fresh Content Co.</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5F4ED"/>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4571175"/>
            <a:ext cx="7698093" cy="4600558"/>
          </a:xfrm>
          <a:custGeom>
            <a:avLst/>
            <a:gdLst/>
            <a:ahLst/>
            <a:cxnLst/>
            <a:rect r="r" b="b" t="t" l="l"/>
            <a:pathLst>
              <a:path h="4600558" w="7698093">
                <a:moveTo>
                  <a:pt x="0" y="0"/>
                </a:moveTo>
                <a:lnTo>
                  <a:pt x="7698093" y="0"/>
                </a:lnTo>
                <a:lnTo>
                  <a:pt x="7698093" y="4600558"/>
                </a:lnTo>
                <a:lnTo>
                  <a:pt x="0" y="4600558"/>
                </a:lnTo>
                <a:lnTo>
                  <a:pt x="0" y="0"/>
                </a:lnTo>
                <a:close/>
              </a:path>
            </a:pathLst>
          </a:custGeom>
          <a:blipFill>
            <a:blip r:embed="rId2"/>
            <a:stretch>
              <a:fillRect l="0" t="0" r="0" b="0"/>
            </a:stretch>
          </a:blipFill>
        </p:spPr>
      </p:sp>
      <p:sp>
        <p:nvSpPr>
          <p:cNvPr name="Freeform 3" id="3"/>
          <p:cNvSpPr/>
          <p:nvPr/>
        </p:nvSpPr>
        <p:spPr>
          <a:xfrm flipH="false" flipV="false" rot="0">
            <a:off x="1028700" y="763323"/>
            <a:ext cx="7698093" cy="3681099"/>
          </a:xfrm>
          <a:custGeom>
            <a:avLst/>
            <a:gdLst/>
            <a:ahLst/>
            <a:cxnLst/>
            <a:rect r="r" b="b" t="t" l="l"/>
            <a:pathLst>
              <a:path h="3681099" w="7698093">
                <a:moveTo>
                  <a:pt x="0" y="0"/>
                </a:moveTo>
                <a:lnTo>
                  <a:pt x="7698093" y="0"/>
                </a:lnTo>
                <a:lnTo>
                  <a:pt x="7698093" y="3681099"/>
                </a:lnTo>
                <a:lnTo>
                  <a:pt x="0" y="3681099"/>
                </a:lnTo>
                <a:lnTo>
                  <a:pt x="0" y="0"/>
                </a:lnTo>
                <a:close/>
              </a:path>
            </a:pathLst>
          </a:custGeom>
          <a:blipFill>
            <a:blip r:embed="rId3"/>
            <a:stretch>
              <a:fillRect l="0" t="0" r="0" b="-28854"/>
            </a:stretch>
          </a:blipFill>
        </p:spPr>
      </p:sp>
      <p:sp>
        <p:nvSpPr>
          <p:cNvPr name="TextBox 4" id="4"/>
          <p:cNvSpPr txBox="true"/>
          <p:nvPr/>
        </p:nvSpPr>
        <p:spPr>
          <a:xfrm rot="0">
            <a:off x="9144000" y="1223949"/>
            <a:ext cx="5549532" cy="847855"/>
          </a:xfrm>
          <a:prstGeom prst="rect">
            <a:avLst/>
          </a:prstGeom>
        </p:spPr>
        <p:txBody>
          <a:bodyPr anchor="t" rtlCol="false" tIns="0" lIns="0" bIns="0" rIns="0">
            <a:spAutoFit/>
          </a:bodyPr>
          <a:lstStyle/>
          <a:p>
            <a:pPr algn="l">
              <a:lnSpc>
                <a:spcPts val="3359"/>
              </a:lnSpc>
            </a:pPr>
            <a:r>
              <a:rPr lang="en-US" sz="2799" b="true">
                <a:solidFill>
                  <a:srgbClr val="3C5A3E"/>
                </a:solidFill>
                <a:latin typeface="Glacial Indifference Bold"/>
                <a:ea typeface="Glacial Indifference Bold"/>
                <a:cs typeface="Glacial Indifference Bold"/>
                <a:sym typeface="Glacial Indifference Bold"/>
              </a:rPr>
              <a:t>SEO Optimization (Organic Growth) | Content Creator Blog</a:t>
            </a:r>
          </a:p>
        </p:txBody>
      </p:sp>
      <p:sp>
        <p:nvSpPr>
          <p:cNvPr name="TextBox 5" id="5"/>
          <p:cNvSpPr txBox="true"/>
          <p:nvPr/>
        </p:nvSpPr>
        <p:spPr>
          <a:xfrm rot="0">
            <a:off x="9144000" y="2222287"/>
            <a:ext cx="8115300" cy="3628563"/>
          </a:xfrm>
          <a:prstGeom prst="rect">
            <a:avLst/>
          </a:prstGeom>
        </p:spPr>
        <p:txBody>
          <a:bodyPr anchor="t" rtlCol="false" tIns="0" lIns="0" bIns="0" rIns="0">
            <a:spAutoFit/>
          </a:bodyPr>
          <a:lstStyle/>
          <a:p>
            <a:pPr algn="l">
              <a:lnSpc>
                <a:spcPts val="2879"/>
              </a:lnSpc>
            </a:pPr>
            <a:r>
              <a:rPr lang="en-US" sz="2400">
                <a:solidFill>
                  <a:srgbClr val="000000"/>
                </a:solidFill>
                <a:latin typeface="Glacial Indifference"/>
                <a:ea typeface="Glacial Indifference"/>
                <a:cs typeface="Glacial Indifference"/>
                <a:sym typeface="Glacial Indifference"/>
              </a:rPr>
              <a:t>L</a:t>
            </a:r>
            <a:r>
              <a:rPr lang="en-US" sz="2400">
                <a:solidFill>
                  <a:srgbClr val="000000"/>
                </a:solidFill>
                <a:latin typeface="Glacial Indifference"/>
                <a:ea typeface="Glacial Indifference"/>
                <a:cs typeface="Glacial Indifference"/>
                <a:sym typeface="Glacial Indifference"/>
              </a:rPr>
              <a:t>ed a full</a:t>
            </a:r>
            <a:r>
              <a:rPr lang="en-US" sz="2400">
                <a:solidFill>
                  <a:srgbClr val="000000"/>
                </a:solidFill>
                <a:latin typeface="Glacial Indifference"/>
                <a:ea typeface="Glacial Indifference"/>
                <a:cs typeface="Glacial Indifference"/>
                <a:sym typeface="Glacial Indifference"/>
              </a:rPr>
              <a:t> organic SEO optimization initiative focused on improving search visibility, indexing performance, and overall user experience for a content creator blog. Conducted in-depth keyword research to target high-relevance search terms, optimized URL structure for stronger indexing performance, and refined metadata, alt text, and page structure to improve both accessibility and search visibility. Enhanced layout readability and developed image-rich, search-focused content designed to support stronger organic rankings and user engagement.</a:t>
            </a:r>
          </a:p>
        </p:txBody>
      </p:sp>
      <p:sp>
        <p:nvSpPr>
          <p:cNvPr name="TextBox 6" id="6"/>
          <p:cNvSpPr txBox="true"/>
          <p:nvPr/>
        </p:nvSpPr>
        <p:spPr>
          <a:xfrm rot="0">
            <a:off x="3243719" y="862045"/>
            <a:ext cx="5313494" cy="371429"/>
          </a:xfrm>
          <a:prstGeom prst="rect">
            <a:avLst/>
          </a:prstGeom>
        </p:spPr>
        <p:txBody>
          <a:bodyPr anchor="t" rtlCol="false" tIns="0" lIns="0" bIns="0" rIns="0">
            <a:spAutoFit/>
          </a:bodyPr>
          <a:lstStyle/>
          <a:p>
            <a:pPr algn="l">
              <a:lnSpc>
                <a:spcPts val="2879"/>
              </a:lnSpc>
            </a:pPr>
            <a:r>
              <a:rPr lang="en-US" sz="2400" i="true" b="true">
                <a:solidFill>
                  <a:srgbClr val="E2B84B"/>
                </a:solidFill>
                <a:latin typeface="Glacial Indifference Bold Italics"/>
                <a:ea typeface="Glacial Indifference Bold Italics"/>
                <a:cs typeface="Glacial Indifference Bold Italics"/>
                <a:sym typeface="Glacial Indifference Bold Italics"/>
              </a:rPr>
              <a:t>Before SEO optimization</a:t>
            </a:r>
          </a:p>
        </p:txBody>
      </p:sp>
      <p:sp>
        <p:nvSpPr>
          <p:cNvPr name="TextBox 7" id="7"/>
          <p:cNvSpPr txBox="true"/>
          <p:nvPr/>
        </p:nvSpPr>
        <p:spPr>
          <a:xfrm rot="0">
            <a:off x="3243719" y="4690506"/>
            <a:ext cx="5313494" cy="371429"/>
          </a:xfrm>
          <a:prstGeom prst="rect">
            <a:avLst/>
          </a:prstGeom>
        </p:spPr>
        <p:txBody>
          <a:bodyPr anchor="t" rtlCol="false" tIns="0" lIns="0" bIns="0" rIns="0">
            <a:spAutoFit/>
          </a:bodyPr>
          <a:lstStyle/>
          <a:p>
            <a:pPr algn="l">
              <a:lnSpc>
                <a:spcPts val="2879"/>
              </a:lnSpc>
            </a:pPr>
            <a:r>
              <a:rPr lang="en-US" sz="2400" i="true" b="true">
                <a:solidFill>
                  <a:srgbClr val="E2B84B"/>
                </a:solidFill>
                <a:latin typeface="Glacial Indifference Bold Italics"/>
                <a:ea typeface="Glacial Indifference Bold Italics"/>
                <a:cs typeface="Glacial Indifference Bold Italics"/>
                <a:sym typeface="Glacial Indifference Bold Italics"/>
              </a:rPr>
              <a:t>6 Months After</a:t>
            </a:r>
          </a:p>
        </p:txBody>
      </p:sp>
      <p:sp>
        <p:nvSpPr>
          <p:cNvPr name="TextBox 8" id="8"/>
          <p:cNvSpPr txBox="true"/>
          <p:nvPr/>
        </p:nvSpPr>
        <p:spPr>
          <a:xfrm rot="0">
            <a:off x="9144000" y="6990784"/>
            <a:ext cx="7710664" cy="1819044"/>
          </a:xfrm>
          <a:prstGeom prst="rect">
            <a:avLst/>
          </a:prstGeom>
        </p:spPr>
        <p:txBody>
          <a:bodyPr anchor="t" rtlCol="false" tIns="0" lIns="0" bIns="0" rIns="0">
            <a:spAutoFit/>
          </a:bodyPr>
          <a:lstStyle/>
          <a:p>
            <a:pPr algn="l">
              <a:lnSpc>
                <a:spcPts val="2879"/>
              </a:lnSpc>
            </a:pPr>
            <a:r>
              <a:rPr lang="en-US" sz="2400" b="true">
                <a:solidFill>
                  <a:srgbClr val="000000"/>
                </a:solidFill>
                <a:latin typeface="Glacial Indifference Bold"/>
                <a:ea typeface="Glacial Indifference Bold"/>
                <a:cs typeface="Glacial Indifference Bold"/>
                <a:sym typeface="Glacial Indifference Bold"/>
              </a:rPr>
              <a:t>R</a:t>
            </a:r>
            <a:r>
              <a:rPr lang="en-US" b="true" sz="2400">
                <a:solidFill>
                  <a:srgbClr val="000000"/>
                </a:solidFill>
                <a:latin typeface="Glacial Indifference Bold"/>
                <a:ea typeface="Glacial Indifference Bold"/>
                <a:cs typeface="Glacial Indifference Bold"/>
                <a:sym typeface="Glacial Indifference Bold"/>
              </a:rPr>
              <a:t>esults</a:t>
            </a:r>
          </a:p>
          <a:p>
            <a:pPr algn="l" marL="518160" indent="-259080" lvl="1">
              <a:lnSpc>
                <a:spcPts val="2879"/>
              </a:lnSpc>
              <a:buFont typeface="Arial"/>
              <a:buChar char="•"/>
            </a:pPr>
            <a:r>
              <a:rPr lang="en-US" sz="2400">
                <a:solidFill>
                  <a:srgbClr val="000000"/>
                </a:solidFill>
                <a:latin typeface="Glacial Indifference"/>
                <a:ea typeface="Glacial Indifference"/>
                <a:cs typeface="Glacial Indifference"/>
                <a:sym typeface="Glacial Indifference"/>
              </a:rPr>
              <a:t>I</a:t>
            </a:r>
            <a:r>
              <a:rPr lang="en-US" sz="2400">
                <a:solidFill>
                  <a:srgbClr val="000000"/>
                </a:solidFill>
                <a:latin typeface="Glacial Indifference"/>
                <a:ea typeface="Glacial Indifference"/>
                <a:cs typeface="Glacial Indifference"/>
                <a:sym typeface="Glacial Indifference"/>
              </a:rPr>
              <a:t>ncreased search engine impressions from 58 to 972 within 6 months</a:t>
            </a:r>
          </a:p>
          <a:p>
            <a:pPr algn="l" marL="518160" indent="-259080" lvl="1">
              <a:lnSpc>
                <a:spcPts val="2879"/>
              </a:lnSpc>
              <a:buFont typeface="Arial"/>
              <a:buChar char="•"/>
            </a:pPr>
            <a:r>
              <a:rPr lang="en-US" sz="2400">
                <a:solidFill>
                  <a:srgbClr val="000000"/>
                </a:solidFill>
                <a:latin typeface="Glacial Indifference"/>
                <a:ea typeface="Glacial Indifference"/>
                <a:cs typeface="Glacial Indifference"/>
                <a:sym typeface="Glacial Indifference"/>
              </a:rPr>
              <a:t>Achieved approximately +1,500% growth in organic search impressions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5F4ED"/>
        </a:solidFill>
      </p:bgPr>
    </p:bg>
    <p:spTree>
      <p:nvGrpSpPr>
        <p:cNvPr id="1" name=""/>
        <p:cNvGrpSpPr/>
        <p:nvPr/>
      </p:nvGrpSpPr>
      <p:grpSpPr>
        <a:xfrm>
          <a:off x="0" y="0"/>
          <a:ext cx="0" cy="0"/>
          <a:chOff x="0" y="0"/>
          <a:chExt cx="0" cy="0"/>
        </a:xfrm>
      </p:grpSpPr>
      <p:sp>
        <p:nvSpPr>
          <p:cNvPr name="Freeform 2" id="2"/>
          <p:cNvSpPr/>
          <p:nvPr/>
        </p:nvSpPr>
        <p:spPr>
          <a:xfrm flipH="false" flipV="false" rot="0">
            <a:off x="5838988" y="3626948"/>
            <a:ext cx="5892994" cy="6451897"/>
          </a:xfrm>
          <a:custGeom>
            <a:avLst/>
            <a:gdLst/>
            <a:ahLst/>
            <a:cxnLst/>
            <a:rect r="r" b="b" t="t" l="l"/>
            <a:pathLst>
              <a:path h="6451897" w="5892994">
                <a:moveTo>
                  <a:pt x="0" y="0"/>
                </a:moveTo>
                <a:lnTo>
                  <a:pt x="5892994" y="0"/>
                </a:lnTo>
                <a:lnTo>
                  <a:pt x="5892994" y="6451897"/>
                </a:lnTo>
                <a:lnTo>
                  <a:pt x="0" y="6451897"/>
                </a:lnTo>
                <a:lnTo>
                  <a:pt x="0" y="0"/>
                </a:lnTo>
                <a:close/>
              </a:path>
            </a:pathLst>
          </a:custGeom>
          <a:blipFill>
            <a:blip r:embed="rId2"/>
            <a:stretch>
              <a:fillRect l="0" t="0" r="0" b="0"/>
            </a:stretch>
          </a:blipFill>
        </p:spPr>
      </p:sp>
      <p:sp>
        <p:nvSpPr>
          <p:cNvPr name="Freeform 3" id="3"/>
          <p:cNvSpPr/>
          <p:nvPr/>
        </p:nvSpPr>
        <p:spPr>
          <a:xfrm flipH="false" flipV="false" rot="0">
            <a:off x="5838988" y="300380"/>
            <a:ext cx="6675251" cy="3236830"/>
          </a:xfrm>
          <a:custGeom>
            <a:avLst/>
            <a:gdLst/>
            <a:ahLst/>
            <a:cxnLst/>
            <a:rect r="r" b="b" t="t" l="l"/>
            <a:pathLst>
              <a:path h="3236830" w="6675251">
                <a:moveTo>
                  <a:pt x="0" y="0"/>
                </a:moveTo>
                <a:lnTo>
                  <a:pt x="6675251" y="0"/>
                </a:lnTo>
                <a:lnTo>
                  <a:pt x="6675251" y="3236829"/>
                </a:lnTo>
                <a:lnTo>
                  <a:pt x="0" y="3236829"/>
                </a:lnTo>
                <a:lnTo>
                  <a:pt x="0" y="0"/>
                </a:lnTo>
                <a:close/>
              </a:path>
            </a:pathLst>
          </a:custGeom>
          <a:blipFill>
            <a:blip r:embed="rId3"/>
            <a:stretch>
              <a:fillRect l="-8268" t="0" r="0" b="0"/>
            </a:stretch>
          </a:blipFill>
        </p:spPr>
      </p:sp>
      <p:sp>
        <p:nvSpPr>
          <p:cNvPr name="Freeform 4" id="4"/>
          <p:cNvSpPr/>
          <p:nvPr/>
        </p:nvSpPr>
        <p:spPr>
          <a:xfrm flipH="false" flipV="false" rot="0">
            <a:off x="3166939" y="2799616"/>
            <a:ext cx="2473659" cy="2473659"/>
          </a:xfrm>
          <a:custGeom>
            <a:avLst/>
            <a:gdLst/>
            <a:ahLst/>
            <a:cxnLst/>
            <a:rect r="r" b="b" t="t" l="l"/>
            <a:pathLst>
              <a:path h="2473659" w="2473659">
                <a:moveTo>
                  <a:pt x="0" y="0"/>
                </a:moveTo>
                <a:lnTo>
                  <a:pt x="2473658" y="0"/>
                </a:lnTo>
                <a:lnTo>
                  <a:pt x="2473658" y="2473659"/>
                </a:lnTo>
                <a:lnTo>
                  <a:pt x="0" y="2473659"/>
                </a:lnTo>
                <a:lnTo>
                  <a:pt x="0" y="0"/>
                </a:lnTo>
                <a:close/>
              </a:path>
            </a:pathLst>
          </a:custGeom>
          <a:blipFill>
            <a:blip r:embed="rId4">
              <a:alphaModFix amt="42000"/>
            </a:blip>
            <a:stretch>
              <a:fillRect l="0" t="0" r="0" b="0"/>
            </a:stretch>
          </a:blipFill>
        </p:spPr>
      </p:sp>
      <p:sp>
        <p:nvSpPr>
          <p:cNvPr name="Freeform 5" id="5"/>
          <p:cNvSpPr/>
          <p:nvPr/>
        </p:nvSpPr>
        <p:spPr>
          <a:xfrm flipH="false" flipV="false" rot="0">
            <a:off x="3166939" y="596670"/>
            <a:ext cx="2473659" cy="2473659"/>
          </a:xfrm>
          <a:custGeom>
            <a:avLst/>
            <a:gdLst/>
            <a:ahLst/>
            <a:cxnLst/>
            <a:rect r="r" b="b" t="t" l="l"/>
            <a:pathLst>
              <a:path h="2473659" w="2473659">
                <a:moveTo>
                  <a:pt x="0" y="0"/>
                </a:moveTo>
                <a:lnTo>
                  <a:pt x="2473658" y="0"/>
                </a:lnTo>
                <a:lnTo>
                  <a:pt x="2473658" y="2473659"/>
                </a:lnTo>
                <a:lnTo>
                  <a:pt x="0" y="2473659"/>
                </a:lnTo>
                <a:lnTo>
                  <a:pt x="0" y="0"/>
                </a:lnTo>
                <a:close/>
              </a:path>
            </a:pathLst>
          </a:custGeom>
          <a:blipFill>
            <a:blip r:embed="rId4">
              <a:alphaModFix amt="42000"/>
            </a:blip>
            <a:stretch>
              <a:fillRect l="0" t="0" r="0" b="0"/>
            </a:stretch>
          </a:blipFill>
        </p:spPr>
      </p:sp>
      <p:sp>
        <p:nvSpPr>
          <p:cNvPr name="Freeform 6" id="6"/>
          <p:cNvSpPr/>
          <p:nvPr/>
        </p:nvSpPr>
        <p:spPr>
          <a:xfrm flipH="false" flipV="false" rot="0">
            <a:off x="3166939" y="7216671"/>
            <a:ext cx="2473659" cy="2473659"/>
          </a:xfrm>
          <a:custGeom>
            <a:avLst/>
            <a:gdLst/>
            <a:ahLst/>
            <a:cxnLst/>
            <a:rect r="r" b="b" t="t" l="l"/>
            <a:pathLst>
              <a:path h="2473659" w="2473659">
                <a:moveTo>
                  <a:pt x="0" y="0"/>
                </a:moveTo>
                <a:lnTo>
                  <a:pt x="2473658" y="0"/>
                </a:lnTo>
                <a:lnTo>
                  <a:pt x="2473658" y="2473659"/>
                </a:lnTo>
                <a:lnTo>
                  <a:pt x="0" y="2473659"/>
                </a:lnTo>
                <a:lnTo>
                  <a:pt x="0" y="0"/>
                </a:lnTo>
                <a:close/>
              </a:path>
            </a:pathLst>
          </a:custGeom>
          <a:blipFill>
            <a:blip r:embed="rId4">
              <a:alphaModFix amt="42000"/>
            </a:blip>
            <a:stretch>
              <a:fillRect l="0" t="0" r="0" b="0"/>
            </a:stretch>
          </a:blipFill>
        </p:spPr>
      </p:sp>
      <p:sp>
        <p:nvSpPr>
          <p:cNvPr name="Freeform 7" id="7"/>
          <p:cNvSpPr/>
          <p:nvPr/>
        </p:nvSpPr>
        <p:spPr>
          <a:xfrm flipH="false" flipV="false" rot="0">
            <a:off x="3166939" y="4998058"/>
            <a:ext cx="2473659" cy="2473659"/>
          </a:xfrm>
          <a:custGeom>
            <a:avLst/>
            <a:gdLst/>
            <a:ahLst/>
            <a:cxnLst/>
            <a:rect r="r" b="b" t="t" l="l"/>
            <a:pathLst>
              <a:path h="2473659" w="2473659">
                <a:moveTo>
                  <a:pt x="0" y="0"/>
                </a:moveTo>
                <a:lnTo>
                  <a:pt x="2473658" y="0"/>
                </a:lnTo>
                <a:lnTo>
                  <a:pt x="2473658" y="2473658"/>
                </a:lnTo>
                <a:lnTo>
                  <a:pt x="0" y="2473658"/>
                </a:lnTo>
                <a:lnTo>
                  <a:pt x="0" y="0"/>
                </a:lnTo>
                <a:close/>
              </a:path>
            </a:pathLst>
          </a:custGeom>
          <a:blipFill>
            <a:blip r:embed="rId4">
              <a:alphaModFix amt="42000"/>
            </a:blip>
            <a:stretch>
              <a:fillRect l="0" t="0" r="0" b="0"/>
            </a:stretch>
          </a:blipFill>
        </p:spPr>
      </p:sp>
      <p:grpSp>
        <p:nvGrpSpPr>
          <p:cNvPr name="Group 8" id="8"/>
          <p:cNvGrpSpPr/>
          <p:nvPr/>
        </p:nvGrpSpPr>
        <p:grpSpPr>
          <a:xfrm rot="0">
            <a:off x="3511131" y="2913922"/>
            <a:ext cx="1945877" cy="1945877"/>
            <a:chOff x="0" y="0"/>
            <a:chExt cx="2594503" cy="2594503"/>
          </a:xfrm>
        </p:grpSpPr>
        <p:pic>
          <p:nvPicPr>
            <p:cNvPr name="Picture 9" id="9"/>
            <p:cNvPicPr>
              <a:picLocks noChangeAspect="true"/>
            </p:cNvPicPr>
            <p:nvPr/>
          </p:nvPicPr>
          <p:blipFill>
            <a:blip r:embed="rId5"/>
            <a:srcRect l="0" t="0" r="0" b="0"/>
            <a:stretch>
              <a:fillRect/>
            </a:stretch>
          </p:blipFill>
          <p:spPr>
            <a:xfrm flipH="false" flipV="false">
              <a:off x="0" y="0"/>
              <a:ext cx="2594503" cy="2594503"/>
            </a:xfrm>
            <a:prstGeom prst="rect">
              <a:avLst/>
            </a:prstGeom>
          </p:spPr>
        </p:pic>
      </p:grpSp>
      <p:grpSp>
        <p:nvGrpSpPr>
          <p:cNvPr name="Group 10" id="10"/>
          <p:cNvGrpSpPr/>
          <p:nvPr/>
        </p:nvGrpSpPr>
        <p:grpSpPr>
          <a:xfrm rot="0">
            <a:off x="3511131" y="710975"/>
            <a:ext cx="1945877" cy="1945877"/>
            <a:chOff x="0" y="0"/>
            <a:chExt cx="2594503" cy="2594503"/>
          </a:xfrm>
        </p:grpSpPr>
        <p:pic>
          <p:nvPicPr>
            <p:cNvPr name="Picture 11" id="11"/>
            <p:cNvPicPr>
              <a:picLocks noChangeAspect="true"/>
            </p:cNvPicPr>
            <p:nvPr/>
          </p:nvPicPr>
          <p:blipFill>
            <a:blip r:embed="rId6"/>
            <a:srcRect l="0" t="0" r="0" b="0"/>
            <a:stretch>
              <a:fillRect/>
            </a:stretch>
          </p:blipFill>
          <p:spPr>
            <a:xfrm flipH="false" flipV="false">
              <a:off x="0" y="0"/>
              <a:ext cx="2594503" cy="2594503"/>
            </a:xfrm>
            <a:prstGeom prst="rect">
              <a:avLst/>
            </a:prstGeom>
          </p:spPr>
        </p:pic>
      </p:grpSp>
      <p:grpSp>
        <p:nvGrpSpPr>
          <p:cNvPr name="Group 12" id="12"/>
          <p:cNvGrpSpPr/>
          <p:nvPr/>
        </p:nvGrpSpPr>
        <p:grpSpPr>
          <a:xfrm rot="0">
            <a:off x="3511131" y="7295887"/>
            <a:ext cx="1945877" cy="1945877"/>
            <a:chOff x="0" y="0"/>
            <a:chExt cx="2594503" cy="2594503"/>
          </a:xfrm>
        </p:grpSpPr>
        <p:pic>
          <p:nvPicPr>
            <p:cNvPr name="Picture 13" id="13"/>
            <p:cNvPicPr>
              <a:picLocks noChangeAspect="true"/>
            </p:cNvPicPr>
            <p:nvPr/>
          </p:nvPicPr>
          <p:blipFill>
            <a:blip r:embed="rId7"/>
            <a:srcRect l="0" t="0" r="0" b="0"/>
            <a:stretch>
              <a:fillRect/>
            </a:stretch>
          </p:blipFill>
          <p:spPr>
            <a:xfrm flipH="false" flipV="false">
              <a:off x="0" y="0"/>
              <a:ext cx="2594503" cy="2594503"/>
            </a:xfrm>
            <a:prstGeom prst="rect">
              <a:avLst/>
            </a:prstGeom>
          </p:spPr>
        </p:pic>
      </p:grpSp>
      <p:grpSp>
        <p:nvGrpSpPr>
          <p:cNvPr name="Group 14" id="14"/>
          <p:cNvGrpSpPr/>
          <p:nvPr/>
        </p:nvGrpSpPr>
        <p:grpSpPr>
          <a:xfrm rot="0">
            <a:off x="3511131" y="5112363"/>
            <a:ext cx="1945877" cy="1945877"/>
            <a:chOff x="0" y="0"/>
            <a:chExt cx="2594503" cy="2594503"/>
          </a:xfrm>
        </p:grpSpPr>
        <p:pic>
          <p:nvPicPr>
            <p:cNvPr name="Picture 15" id="15"/>
            <p:cNvPicPr>
              <a:picLocks noChangeAspect="true"/>
            </p:cNvPicPr>
            <p:nvPr/>
          </p:nvPicPr>
          <p:blipFill>
            <a:blip r:embed="rId8"/>
            <a:srcRect l="0" t="0" r="0" b="0"/>
            <a:stretch>
              <a:fillRect/>
            </a:stretch>
          </p:blipFill>
          <p:spPr>
            <a:xfrm flipH="false" flipV="false">
              <a:off x="0" y="0"/>
              <a:ext cx="2594503" cy="2594503"/>
            </a:xfrm>
            <a:prstGeom prst="rect">
              <a:avLst/>
            </a:prstGeom>
          </p:spPr>
        </p:pic>
      </p:grpSp>
      <p:sp>
        <p:nvSpPr>
          <p:cNvPr name="Freeform 16" id="16"/>
          <p:cNvSpPr/>
          <p:nvPr/>
        </p:nvSpPr>
        <p:spPr>
          <a:xfrm flipH="false" flipV="false" rot="0">
            <a:off x="54551" y="6311632"/>
            <a:ext cx="3163313" cy="501582"/>
          </a:xfrm>
          <a:custGeom>
            <a:avLst/>
            <a:gdLst/>
            <a:ahLst/>
            <a:cxnLst/>
            <a:rect r="r" b="b" t="t" l="l"/>
            <a:pathLst>
              <a:path h="501582" w="3163313">
                <a:moveTo>
                  <a:pt x="0" y="0"/>
                </a:moveTo>
                <a:lnTo>
                  <a:pt x="3163312" y="0"/>
                </a:lnTo>
                <a:lnTo>
                  <a:pt x="3163312" y="501583"/>
                </a:lnTo>
                <a:lnTo>
                  <a:pt x="0" y="501583"/>
                </a:lnTo>
                <a:lnTo>
                  <a:pt x="0" y="0"/>
                </a:lnTo>
                <a:close/>
              </a:path>
            </a:pathLst>
          </a:custGeom>
          <a:blipFill>
            <a:blip r:embed="rId9"/>
            <a:stretch>
              <a:fillRect l="0" t="0" r="0" b="0"/>
            </a:stretch>
          </a:blipFill>
        </p:spPr>
      </p:sp>
      <p:sp>
        <p:nvSpPr>
          <p:cNvPr name="Freeform 17" id="17"/>
          <p:cNvSpPr/>
          <p:nvPr/>
        </p:nvSpPr>
        <p:spPr>
          <a:xfrm flipH="false" flipV="false" rot="0">
            <a:off x="29209" y="1873107"/>
            <a:ext cx="3188654" cy="499267"/>
          </a:xfrm>
          <a:custGeom>
            <a:avLst/>
            <a:gdLst/>
            <a:ahLst/>
            <a:cxnLst/>
            <a:rect r="r" b="b" t="t" l="l"/>
            <a:pathLst>
              <a:path h="499267" w="3188654">
                <a:moveTo>
                  <a:pt x="0" y="0"/>
                </a:moveTo>
                <a:lnTo>
                  <a:pt x="3188654" y="0"/>
                </a:lnTo>
                <a:lnTo>
                  <a:pt x="3188654" y="499267"/>
                </a:lnTo>
                <a:lnTo>
                  <a:pt x="0" y="499267"/>
                </a:lnTo>
                <a:lnTo>
                  <a:pt x="0" y="0"/>
                </a:lnTo>
                <a:close/>
              </a:path>
            </a:pathLst>
          </a:custGeom>
          <a:blipFill>
            <a:blip r:embed="rId10"/>
            <a:stretch>
              <a:fillRect l="0" t="0" r="0" b="0"/>
            </a:stretch>
          </a:blipFill>
        </p:spPr>
      </p:sp>
      <p:sp>
        <p:nvSpPr>
          <p:cNvPr name="Freeform 18" id="18"/>
          <p:cNvSpPr/>
          <p:nvPr/>
        </p:nvSpPr>
        <p:spPr>
          <a:xfrm flipH="false" flipV="false" rot="0">
            <a:off x="0" y="4241914"/>
            <a:ext cx="3217863" cy="498163"/>
          </a:xfrm>
          <a:custGeom>
            <a:avLst/>
            <a:gdLst/>
            <a:ahLst/>
            <a:cxnLst/>
            <a:rect r="r" b="b" t="t" l="l"/>
            <a:pathLst>
              <a:path h="498163" w="3217863">
                <a:moveTo>
                  <a:pt x="0" y="0"/>
                </a:moveTo>
                <a:lnTo>
                  <a:pt x="3217863" y="0"/>
                </a:lnTo>
                <a:lnTo>
                  <a:pt x="3217863" y="498163"/>
                </a:lnTo>
                <a:lnTo>
                  <a:pt x="0" y="498163"/>
                </a:lnTo>
                <a:lnTo>
                  <a:pt x="0" y="0"/>
                </a:lnTo>
                <a:close/>
              </a:path>
            </a:pathLst>
          </a:custGeom>
          <a:blipFill>
            <a:blip r:embed="rId11"/>
            <a:stretch>
              <a:fillRect l="0" t="0" r="0" b="0"/>
            </a:stretch>
          </a:blipFill>
        </p:spPr>
      </p:sp>
      <p:sp>
        <p:nvSpPr>
          <p:cNvPr name="Freeform 19" id="19"/>
          <p:cNvSpPr/>
          <p:nvPr/>
        </p:nvSpPr>
        <p:spPr>
          <a:xfrm flipH="false" flipV="false" rot="0">
            <a:off x="54551" y="8468157"/>
            <a:ext cx="3163313" cy="483100"/>
          </a:xfrm>
          <a:custGeom>
            <a:avLst/>
            <a:gdLst/>
            <a:ahLst/>
            <a:cxnLst/>
            <a:rect r="r" b="b" t="t" l="l"/>
            <a:pathLst>
              <a:path h="483100" w="3163313">
                <a:moveTo>
                  <a:pt x="0" y="0"/>
                </a:moveTo>
                <a:lnTo>
                  <a:pt x="3163312" y="0"/>
                </a:lnTo>
                <a:lnTo>
                  <a:pt x="3163312" y="483100"/>
                </a:lnTo>
                <a:lnTo>
                  <a:pt x="0" y="483100"/>
                </a:lnTo>
                <a:lnTo>
                  <a:pt x="0" y="0"/>
                </a:lnTo>
                <a:close/>
              </a:path>
            </a:pathLst>
          </a:custGeom>
          <a:blipFill>
            <a:blip r:embed="rId12"/>
            <a:stretch>
              <a:fillRect l="0" t="0" r="0" b="0"/>
            </a:stretch>
          </a:blipFill>
        </p:spPr>
      </p:sp>
      <p:sp>
        <p:nvSpPr>
          <p:cNvPr name="TextBox 20" id="20"/>
          <p:cNvSpPr txBox="true"/>
          <p:nvPr/>
        </p:nvSpPr>
        <p:spPr>
          <a:xfrm rot="0">
            <a:off x="930450" y="5265258"/>
            <a:ext cx="1411515" cy="945836"/>
          </a:xfrm>
          <a:prstGeom prst="rect">
            <a:avLst/>
          </a:prstGeom>
        </p:spPr>
        <p:txBody>
          <a:bodyPr anchor="t" rtlCol="false" tIns="0" lIns="0" bIns="0" rIns="0">
            <a:spAutoFit/>
          </a:bodyPr>
          <a:lstStyle/>
          <a:p>
            <a:pPr algn="ctr">
              <a:lnSpc>
                <a:spcPts val="2309"/>
              </a:lnSpc>
            </a:pPr>
            <a:r>
              <a:rPr lang="en-US" sz="2138">
                <a:solidFill>
                  <a:srgbClr val="010101"/>
                </a:solidFill>
                <a:latin typeface="TAN Tangkiwood"/>
                <a:ea typeface="TAN Tangkiwood"/>
                <a:cs typeface="TAN Tangkiwood"/>
                <a:sym typeface="TAN Tangkiwood"/>
              </a:rPr>
              <a:t>372 reactions</a:t>
            </a:r>
          </a:p>
          <a:p>
            <a:pPr algn="ctr">
              <a:lnSpc>
                <a:spcPts val="2309"/>
              </a:lnSpc>
            </a:pPr>
            <a:r>
              <a:rPr lang="en-US" sz="2138">
                <a:solidFill>
                  <a:srgbClr val="010101"/>
                </a:solidFill>
                <a:latin typeface="TAN Tangkiwood"/>
                <a:ea typeface="TAN Tangkiwood"/>
                <a:cs typeface="TAN Tangkiwood"/>
                <a:sym typeface="TAN Tangkiwood"/>
              </a:rPr>
              <a:t>47 comments</a:t>
            </a:r>
          </a:p>
          <a:p>
            <a:pPr algn="ctr">
              <a:lnSpc>
                <a:spcPts val="2309"/>
              </a:lnSpc>
            </a:pPr>
            <a:r>
              <a:rPr lang="en-US" sz="2138">
                <a:solidFill>
                  <a:srgbClr val="010101"/>
                </a:solidFill>
                <a:latin typeface="TAN Tangkiwood"/>
                <a:ea typeface="TAN Tangkiwood"/>
                <a:cs typeface="TAN Tangkiwood"/>
                <a:sym typeface="TAN Tangkiwood"/>
              </a:rPr>
              <a:t>1.6k shares</a:t>
            </a:r>
          </a:p>
        </p:txBody>
      </p:sp>
      <p:sp>
        <p:nvSpPr>
          <p:cNvPr name="TextBox 21" id="21"/>
          <p:cNvSpPr txBox="true"/>
          <p:nvPr/>
        </p:nvSpPr>
        <p:spPr>
          <a:xfrm rot="0">
            <a:off x="1049450" y="870688"/>
            <a:ext cx="1286856" cy="945836"/>
          </a:xfrm>
          <a:prstGeom prst="rect">
            <a:avLst/>
          </a:prstGeom>
        </p:spPr>
        <p:txBody>
          <a:bodyPr anchor="t" rtlCol="false" tIns="0" lIns="0" bIns="0" rIns="0">
            <a:spAutoFit/>
          </a:bodyPr>
          <a:lstStyle/>
          <a:p>
            <a:pPr algn="ctr">
              <a:lnSpc>
                <a:spcPts val="2309"/>
              </a:lnSpc>
            </a:pPr>
            <a:r>
              <a:rPr lang="en-US" sz="2138">
                <a:solidFill>
                  <a:srgbClr val="010101"/>
                </a:solidFill>
                <a:latin typeface="TAN Tangkiwood"/>
                <a:ea typeface="TAN Tangkiwood"/>
                <a:cs typeface="TAN Tangkiwood"/>
                <a:sym typeface="TAN Tangkiwood"/>
              </a:rPr>
              <a:t>75 reactions</a:t>
            </a:r>
          </a:p>
          <a:p>
            <a:pPr algn="ctr">
              <a:lnSpc>
                <a:spcPts val="2309"/>
              </a:lnSpc>
            </a:pPr>
            <a:r>
              <a:rPr lang="en-US" sz="2138">
                <a:solidFill>
                  <a:srgbClr val="010101"/>
                </a:solidFill>
                <a:latin typeface="TAN Tangkiwood"/>
                <a:ea typeface="TAN Tangkiwood"/>
                <a:cs typeface="TAN Tangkiwood"/>
                <a:sym typeface="TAN Tangkiwood"/>
              </a:rPr>
              <a:t>0 comments</a:t>
            </a:r>
          </a:p>
          <a:p>
            <a:pPr algn="ctr">
              <a:lnSpc>
                <a:spcPts val="2309"/>
              </a:lnSpc>
            </a:pPr>
            <a:r>
              <a:rPr lang="en-US" sz="2138">
                <a:solidFill>
                  <a:srgbClr val="010101"/>
                </a:solidFill>
                <a:latin typeface="TAN Tangkiwood"/>
                <a:ea typeface="TAN Tangkiwood"/>
                <a:cs typeface="TAN Tangkiwood"/>
                <a:sym typeface="TAN Tangkiwood"/>
              </a:rPr>
              <a:t>6 shares</a:t>
            </a:r>
          </a:p>
        </p:txBody>
      </p:sp>
      <p:sp>
        <p:nvSpPr>
          <p:cNvPr name="TextBox 22" id="22"/>
          <p:cNvSpPr txBox="true"/>
          <p:nvPr/>
        </p:nvSpPr>
        <p:spPr>
          <a:xfrm rot="0">
            <a:off x="1051170" y="3130217"/>
            <a:ext cx="1294732" cy="945836"/>
          </a:xfrm>
          <a:prstGeom prst="rect">
            <a:avLst/>
          </a:prstGeom>
        </p:spPr>
        <p:txBody>
          <a:bodyPr anchor="t" rtlCol="false" tIns="0" lIns="0" bIns="0" rIns="0">
            <a:spAutoFit/>
          </a:bodyPr>
          <a:lstStyle/>
          <a:p>
            <a:pPr algn="ctr">
              <a:lnSpc>
                <a:spcPts val="2309"/>
              </a:lnSpc>
            </a:pPr>
            <a:r>
              <a:rPr lang="en-US" sz="2138">
                <a:solidFill>
                  <a:srgbClr val="010101"/>
                </a:solidFill>
                <a:latin typeface="TAN Tangkiwood"/>
                <a:ea typeface="TAN Tangkiwood"/>
                <a:cs typeface="TAN Tangkiwood"/>
                <a:sym typeface="TAN Tangkiwood"/>
              </a:rPr>
              <a:t>78 reactions</a:t>
            </a:r>
          </a:p>
          <a:p>
            <a:pPr algn="ctr">
              <a:lnSpc>
                <a:spcPts val="2309"/>
              </a:lnSpc>
            </a:pPr>
            <a:r>
              <a:rPr lang="en-US" sz="2138">
                <a:solidFill>
                  <a:srgbClr val="010101"/>
                </a:solidFill>
                <a:latin typeface="TAN Tangkiwood"/>
                <a:ea typeface="TAN Tangkiwood"/>
                <a:cs typeface="TAN Tangkiwood"/>
                <a:sym typeface="TAN Tangkiwood"/>
              </a:rPr>
              <a:t>8 comments</a:t>
            </a:r>
          </a:p>
          <a:p>
            <a:pPr algn="ctr">
              <a:lnSpc>
                <a:spcPts val="2309"/>
              </a:lnSpc>
            </a:pPr>
            <a:r>
              <a:rPr lang="en-US" sz="2138">
                <a:solidFill>
                  <a:srgbClr val="010101"/>
                </a:solidFill>
                <a:latin typeface="TAN Tangkiwood"/>
                <a:ea typeface="TAN Tangkiwood"/>
                <a:cs typeface="TAN Tangkiwood"/>
                <a:sym typeface="TAN Tangkiwood"/>
              </a:rPr>
              <a:t>25 shares</a:t>
            </a:r>
          </a:p>
        </p:txBody>
      </p:sp>
      <p:sp>
        <p:nvSpPr>
          <p:cNvPr name="TextBox 23" id="23"/>
          <p:cNvSpPr txBox="true"/>
          <p:nvPr/>
        </p:nvSpPr>
        <p:spPr>
          <a:xfrm rot="0">
            <a:off x="1018297" y="7463699"/>
            <a:ext cx="1360478" cy="945836"/>
          </a:xfrm>
          <a:prstGeom prst="rect">
            <a:avLst/>
          </a:prstGeom>
        </p:spPr>
        <p:txBody>
          <a:bodyPr anchor="t" rtlCol="false" tIns="0" lIns="0" bIns="0" rIns="0">
            <a:spAutoFit/>
          </a:bodyPr>
          <a:lstStyle/>
          <a:p>
            <a:pPr algn="ctr">
              <a:lnSpc>
                <a:spcPts val="2309"/>
              </a:lnSpc>
            </a:pPr>
            <a:r>
              <a:rPr lang="en-US" sz="2138">
                <a:solidFill>
                  <a:srgbClr val="010101"/>
                </a:solidFill>
                <a:latin typeface="TAN Tangkiwood"/>
                <a:ea typeface="TAN Tangkiwood"/>
                <a:cs typeface="TAN Tangkiwood"/>
                <a:sym typeface="TAN Tangkiwood"/>
              </a:rPr>
              <a:t>56 reactions</a:t>
            </a:r>
          </a:p>
          <a:p>
            <a:pPr algn="ctr">
              <a:lnSpc>
                <a:spcPts val="2309"/>
              </a:lnSpc>
            </a:pPr>
            <a:r>
              <a:rPr lang="en-US" sz="2138">
                <a:solidFill>
                  <a:srgbClr val="010101"/>
                </a:solidFill>
                <a:latin typeface="TAN Tangkiwood"/>
                <a:ea typeface="TAN Tangkiwood"/>
                <a:cs typeface="TAN Tangkiwood"/>
                <a:sym typeface="TAN Tangkiwood"/>
              </a:rPr>
              <a:t>41 comments</a:t>
            </a:r>
          </a:p>
          <a:p>
            <a:pPr algn="ctr">
              <a:lnSpc>
                <a:spcPts val="2309"/>
              </a:lnSpc>
            </a:pPr>
            <a:r>
              <a:rPr lang="en-US" sz="2138">
                <a:solidFill>
                  <a:srgbClr val="010101"/>
                </a:solidFill>
                <a:latin typeface="TAN Tangkiwood"/>
                <a:ea typeface="TAN Tangkiwood"/>
                <a:cs typeface="TAN Tangkiwood"/>
                <a:sym typeface="TAN Tangkiwood"/>
              </a:rPr>
              <a:t>0 shares</a:t>
            </a:r>
          </a:p>
        </p:txBody>
      </p:sp>
      <p:sp>
        <p:nvSpPr>
          <p:cNvPr name="TextBox 24" id="24"/>
          <p:cNvSpPr txBox="true"/>
          <p:nvPr/>
        </p:nvSpPr>
        <p:spPr>
          <a:xfrm rot="0">
            <a:off x="12906398" y="938728"/>
            <a:ext cx="4865501" cy="847855"/>
          </a:xfrm>
          <a:prstGeom prst="rect">
            <a:avLst/>
          </a:prstGeom>
        </p:spPr>
        <p:txBody>
          <a:bodyPr anchor="t" rtlCol="false" tIns="0" lIns="0" bIns="0" rIns="0">
            <a:spAutoFit/>
          </a:bodyPr>
          <a:lstStyle/>
          <a:p>
            <a:pPr algn="l">
              <a:lnSpc>
                <a:spcPts val="3359"/>
              </a:lnSpc>
            </a:pPr>
            <a:r>
              <a:rPr lang="en-US" sz="2799" b="true">
                <a:solidFill>
                  <a:srgbClr val="3C5A3E"/>
                </a:solidFill>
                <a:latin typeface="Glacial Indifference Bold"/>
                <a:ea typeface="Glacial Indifference Bold"/>
                <a:cs typeface="Glacial Indifference Bold"/>
                <a:sym typeface="Glacial Indifference Bold"/>
              </a:rPr>
              <a:t>Social Growth (Organic) </a:t>
            </a:r>
            <a:r>
              <a:rPr lang="en-US" sz="2799" b="true">
                <a:solidFill>
                  <a:srgbClr val="3C5A3E"/>
                </a:solidFill>
                <a:latin typeface="Glacial Indifference Bold"/>
                <a:ea typeface="Glacial Indifference Bold"/>
                <a:cs typeface="Glacial Indifference Bold"/>
                <a:sym typeface="Glacial Indifference Bold"/>
              </a:rPr>
              <a:t>|</a:t>
            </a:r>
            <a:r>
              <a:rPr lang="en-US" sz="2799" b="true">
                <a:solidFill>
                  <a:srgbClr val="3C5A3E"/>
                </a:solidFill>
                <a:latin typeface="Glacial Indifference Bold"/>
                <a:ea typeface="Glacial Indifference Bold"/>
                <a:cs typeface="Glacial Indifference Bold"/>
                <a:sym typeface="Glacial Indifference Bold"/>
              </a:rPr>
              <a:t> Content Creator Blog</a:t>
            </a:r>
          </a:p>
        </p:txBody>
      </p:sp>
      <p:sp>
        <p:nvSpPr>
          <p:cNvPr name="TextBox 25" id="25"/>
          <p:cNvSpPr txBox="true"/>
          <p:nvPr/>
        </p:nvSpPr>
        <p:spPr>
          <a:xfrm rot="0">
            <a:off x="12906398" y="1909269"/>
            <a:ext cx="5130041" cy="5438083"/>
          </a:xfrm>
          <a:prstGeom prst="rect">
            <a:avLst/>
          </a:prstGeom>
        </p:spPr>
        <p:txBody>
          <a:bodyPr anchor="t" rtlCol="false" tIns="0" lIns="0" bIns="0" rIns="0">
            <a:spAutoFit/>
          </a:bodyPr>
          <a:lstStyle/>
          <a:p>
            <a:pPr algn="l">
              <a:lnSpc>
                <a:spcPts val="2879"/>
              </a:lnSpc>
            </a:pPr>
            <a:r>
              <a:rPr lang="en-US" sz="2400">
                <a:solidFill>
                  <a:srgbClr val="000000"/>
                </a:solidFill>
                <a:latin typeface="Glacial Indifference"/>
                <a:ea typeface="Glacial Indifference"/>
                <a:cs typeface="Glacial Indifference"/>
                <a:sym typeface="Glacial Indifference"/>
              </a:rPr>
              <a:t>Develop</a:t>
            </a:r>
            <a:r>
              <a:rPr lang="en-US" sz="2400">
                <a:solidFill>
                  <a:srgbClr val="000000"/>
                </a:solidFill>
                <a:latin typeface="Glacial Indifference"/>
                <a:ea typeface="Glacial Indifference"/>
                <a:cs typeface="Glacial Indifference"/>
                <a:sym typeface="Glacial Indifference"/>
              </a:rPr>
              <a:t>ed and executed an</a:t>
            </a:r>
            <a:r>
              <a:rPr lang="en-US" sz="2400">
                <a:solidFill>
                  <a:srgbClr val="000000"/>
                </a:solidFill>
                <a:latin typeface="Glacial Indifference"/>
                <a:ea typeface="Glacial Indifference"/>
                <a:cs typeface="Glacial Indifference"/>
                <a:sym typeface="Glacial Indifference"/>
              </a:rPr>
              <a:t> organic social media growth strategy focused on visibility, engagement, audience retention, and community building for a content creator blog. Conducted hashtag and keyword research to improve discoverability while creating relevant, strategically designed content paired with engagement-focused copywriting. Managed community interaction and implemented timing and posting cadence strategies designed to maximize reach and audience responsiveness.</a:t>
            </a:r>
          </a:p>
        </p:txBody>
      </p:sp>
      <p:sp>
        <p:nvSpPr>
          <p:cNvPr name="TextBox 26" id="26"/>
          <p:cNvSpPr txBox="true"/>
          <p:nvPr/>
        </p:nvSpPr>
        <p:spPr>
          <a:xfrm rot="0">
            <a:off x="12514239" y="7795422"/>
            <a:ext cx="5257661" cy="1819044"/>
          </a:xfrm>
          <a:prstGeom prst="rect">
            <a:avLst/>
          </a:prstGeom>
        </p:spPr>
        <p:txBody>
          <a:bodyPr anchor="t" rtlCol="false" tIns="0" lIns="0" bIns="0" rIns="0">
            <a:spAutoFit/>
          </a:bodyPr>
          <a:lstStyle/>
          <a:p>
            <a:pPr algn="l">
              <a:lnSpc>
                <a:spcPts val="2879"/>
              </a:lnSpc>
            </a:pPr>
            <a:r>
              <a:rPr lang="en-US" sz="2400" b="true">
                <a:solidFill>
                  <a:srgbClr val="000000"/>
                </a:solidFill>
                <a:latin typeface="Glacial Indifference Bold"/>
                <a:ea typeface="Glacial Indifference Bold"/>
                <a:cs typeface="Glacial Indifference Bold"/>
                <a:sym typeface="Glacial Indifference Bold"/>
              </a:rPr>
              <a:t>R</a:t>
            </a:r>
            <a:r>
              <a:rPr lang="en-US" b="true" sz="2400">
                <a:solidFill>
                  <a:srgbClr val="000000"/>
                </a:solidFill>
                <a:latin typeface="Glacial Indifference Bold"/>
                <a:ea typeface="Glacial Indifference Bold"/>
                <a:cs typeface="Glacial Indifference Bold"/>
                <a:sym typeface="Glacial Indifference Bold"/>
              </a:rPr>
              <a:t>esults</a:t>
            </a:r>
          </a:p>
          <a:p>
            <a:pPr algn="l">
              <a:lnSpc>
                <a:spcPts val="2879"/>
              </a:lnSpc>
            </a:pPr>
            <a:r>
              <a:rPr lang="en-US" sz="2400">
                <a:solidFill>
                  <a:srgbClr val="000000"/>
                </a:solidFill>
                <a:latin typeface="Glacial Indifference"/>
                <a:ea typeface="Glacial Indifference"/>
                <a:cs typeface="Glacial Indifference"/>
                <a:sym typeface="Glacial Indifference"/>
              </a:rPr>
              <a:t>Withi</a:t>
            </a:r>
            <a:r>
              <a:rPr lang="en-US" sz="2400">
                <a:solidFill>
                  <a:srgbClr val="000000"/>
                </a:solidFill>
                <a:latin typeface="Glacial Indifference"/>
                <a:ea typeface="Glacial Indifference"/>
                <a:cs typeface="Glacial Indifference"/>
                <a:sym typeface="Glacial Indifference"/>
              </a:rPr>
              <a:t>n a 28-day period, the account reached 913,502 users, generated 284,807 engagements, and gained 3,164 new followers </a:t>
            </a:r>
            <a:r>
              <a:rPr lang="en-US" sz="2400" u="sng">
                <a:solidFill>
                  <a:srgbClr val="000000"/>
                </a:solidFill>
                <a:latin typeface="Glacial Indifference"/>
                <a:ea typeface="Glacial Indifference"/>
                <a:cs typeface="Glacial Indifference"/>
                <a:sym typeface="Glacial Indifference"/>
              </a:rPr>
              <a:t>organically</a:t>
            </a:r>
            <a:r>
              <a:rPr lang="en-US" sz="2400">
                <a:solidFill>
                  <a:srgbClr val="000000"/>
                </a:solidFill>
                <a:latin typeface="Glacial Indifference"/>
                <a:ea typeface="Glacial Indifference"/>
                <a:cs typeface="Glacial Indifference"/>
                <a:sym typeface="Glacial Indifference"/>
              </a:rPr>
              <a:t>.</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F5F4ED"/>
        </a:solidFill>
      </p:bgPr>
    </p:bg>
    <p:spTree>
      <p:nvGrpSpPr>
        <p:cNvPr id="1" name=""/>
        <p:cNvGrpSpPr/>
        <p:nvPr/>
      </p:nvGrpSpPr>
      <p:grpSpPr>
        <a:xfrm>
          <a:off x="0" y="0"/>
          <a:ext cx="0" cy="0"/>
          <a:chOff x="0" y="0"/>
          <a:chExt cx="0" cy="0"/>
        </a:xfrm>
      </p:grpSpPr>
      <p:grpSp>
        <p:nvGrpSpPr>
          <p:cNvPr name="Group 2" id="2"/>
          <p:cNvGrpSpPr/>
          <p:nvPr/>
        </p:nvGrpSpPr>
        <p:grpSpPr>
          <a:xfrm rot="0">
            <a:off x="1237230" y="395590"/>
            <a:ext cx="8851486" cy="4260475"/>
            <a:chOff x="0" y="0"/>
            <a:chExt cx="11801981" cy="5680634"/>
          </a:xfrm>
        </p:grpSpPr>
        <p:grpSp>
          <p:nvGrpSpPr>
            <p:cNvPr name="Group 3" id="3"/>
            <p:cNvGrpSpPr/>
            <p:nvPr/>
          </p:nvGrpSpPr>
          <p:grpSpPr>
            <a:xfrm rot="0">
              <a:off x="0" y="0"/>
              <a:ext cx="11056969" cy="5680634"/>
              <a:chOff x="0" y="0"/>
              <a:chExt cx="858050" cy="440832"/>
            </a:xfrm>
          </p:grpSpPr>
          <p:sp>
            <p:nvSpPr>
              <p:cNvPr name="Freeform 4" id="4"/>
              <p:cNvSpPr/>
              <p:nvPr/>
            </p:nvSpPr>
            <p:spPr>
              <a:xfrm flipH="false" flipV="false" rot="0">
                <a:off x="0" y="0"/>
                <a:ext cx="858050" cy="440832"/>
              </a:xfrm>
              <a:custGeom>
                <a:avLst/>
                <a:gdLst/>
                <a:ahLst/>
                <a:cxnLst/>
                <a:rect r="r" b="b" t="t" l="l"/>
                <a:pathLst>
                  <a:path h="440832" w="858050">
                    <a:moveTo>
                      <a:pt x="16009" y="0"/>
                    </a:moveTo>
                    <a:lnTo>
                      <a:pt x="842041" y="0"/>
                    </a:lnTo>
                    <a:cubicBezTo>
                      <a:pt x="850883" y="0"/>
                      <a:pt x="858050" y="7167"/>
                      <a:pt x="858050" y="16009"/>
                    </a:cubicBezTo>
                    <a:lnTo>
                      <a:pt x="858050" y="424823"/>
                    </a:lnTo>
                    <a:cubicBezTo>
                      <a:pt x="858050" y="433665"/>
                      <a:pt x="850883" y="440832"/>
                      <a:pt x="842041" y="440832"/>
                    </a:cubicBezTo>
                    <a:lnTo>
                      <a:pt x="16009" y="440832"/>
                    </a:lnTo>
                    <a:cubicBezTo>
                      <a:pt x="7167" y="440832"/>
                      <a:pt x="0" y="433665"/>
                      <a:pt x="0" y="424823"/>
                    </a:cubicBezTo>
                    <a:lnTo>
                      <a:pt x="0" y="16009"/>
                    </a:lnTo>
                    <a:cubicBezTo>
                      <a:pt x="0" y="7167"/>
                      <a:pt x="7167" y="0"/>
                      <a:pt x="16009" y="0"/>
                    </a:cubicBezTo>
                    <a:close/>
                  </a:path>
                </a:pathLst>
              </a:custGeom>
              <a:solidFill>
                <a:srgbClr val="E2B84B"/>
              </a:solidFill>
            </p:spPr>
          </p:sp>
          <p:sp>
            <p:nvSpPr>
              <p:cNvPr name="TextBox 5" id="5"/>
              <p:cNvSpPr txBox="true"/>
              <p:nvPr/>
            </p:nvSpPr>
            <p:spPr>
              <a:xfrm>
                <a:off x="0" y="-47625"/>
                <a:ext cx="858050" cy="488457"/>
              </a:xfrm>
              <a:prstGeom prst="rect">
                <a:avLst/>
              </a:prstGeom>
            </p:spPr>
            <p:txBody>
              <a:bodyPr anchor="ctr" rtlCol="false" tIns="50800" lIns="50800" bIns="50800" rIns="50800"/>
              <a:lstStyle/>
              <a:p>
                <a:pPr algn="ctr">
                  <a:lnSpc>
                    <a:spcPts val="2309"/>
                  </a:lnSpc>
                </a:pPr>
              </a:p>
            </p:txBody>
          </p:sp>
        </p:grpSp>
        <p:sp>
          <p:nvSpPr>
            <p:cNvPr name="TextBox 6" id="6"/>
            <p:cNvSpPr txBox="true"/>
            <p:nvPr/>
          </p:nvSpPr>
          <p:spPr>
            <a:xfrm rot="0">
              <a:off x="393273" y="371334"/>
              <a:ext cx="11408708" cy="1404840"/>
            </a:xfrm>
            <a:prstGeom prst="rect">
              <a:avLst/>
            </a:prstGeom>
          </p:spPr>
          <p:txBody>
            <a:bodyPr anchor="t" rtlCol="false" tIns="0" lIns="0" bIns="0" rIns="0">
              <a:spAutoFit/>
            </a:bodyPr>
            <a:lstStyle/>
            <a:p>
              <a:pPr algn="l">
                <a:lnSpc>
                  <a:spcPts val="2949"/>
                </a:lnSpc>
              </a:pPr>
              <a:r>
                <a:rPr lang="en-US" sz="2458" b="true">
                  <a:solidFill>
                    <a:srgbClr val="3C5A3E"/>
                  </a:solidFill>
                  <a:latin typeface="Glacial Indifference Bold"/>
                  <a:ea typeface="Glacial Indifference Bold"/>
                  <a:cs typeface="Glacial Indifference Bold"/>
                  <a:sym typeface="Glacial Indifference Bold"/>
                </a:rPr>
                <a:t>Blog Intro | Textile &amp; Crafting Industry </a:t>
              </a:r>
            </a:p>
            <a:p>
              <a:pPr algn="l">
                <a:lnSpc>
                  <a:spcPts val="2739"/>
                </a:lnSpc>
              </a:pPr>
              <a:r>
                <a:rPr lang="en-US" sz="2282" i="true">
                  <a:solidFill>
                    <a:srgbClr val="3C5A3E"/>
                  </a:solidFill>
                  <a:latin typeface="Glacial Indifference Italics"/>
                  <a:ea typeface="Glacial Indifference Italics"/>
                  <a:cs typeface="Glacial Indifference Italics"/>
                  <a:sym typeface="Glacial Indifference Italics"/>
                </a:rPr>
                <a:t>Content: Freebie DIY Pattern Giveaway </a:t>
              </a:r>
            </a:p>
            <a:p>
              <a:pPr algn="l">
                <a:lnSpc>
                  <a:spcPts val="2739"/>
                </a:lnSpc>
              </a:pPr>
              <a:r>
                <a:rPr lang="en-US" sz="2282" i="true">
                  <a:solidFill>
                    <a:srgbClr val="3C5A3E"/>
                  </a:solidFill>
                  <a:latin typeface="Glacial Indifference Italics"/>
                  <a:ea typeface="Glacial Indifference Italics"/>
                  <a:cs typeface="Glacial Indifference Italics"/>
                  <a:sym typeface="Glacial Indifference Italics"/>
                </a:rPr>
                <a:t>Goal: Increase Engagement during COVID</a:t>
              </a:r>
            </a:p>
          </p:txBody>
        </p:sp>
        <p:sp>
          <p:nvSpPr>
            <p:cNvPr name="TextBox 7" id="7"/>
            <p:cNvSpPr txBox="true"/>
            <p:nvPr/>
          </p:nvSpPr>
          <p:spPr>
            <a:xfrm rot="0">
              <a:off x="393273" y="1993275"/>
              <a:ext cx="10663696" cy="3389210"/>
            </a:xfrm>
            <a:prstGeom prst="rect">
              <a:avLst/>
            </a:prstGeom>
          </p:spPr>
          <p:txBody>
            <a:bodyPr anchor="t" rtlCol="false" tIns="0" lIns="0" bIns="0" rIns="0">
              <a:spAutoFit/>
            </a:bodyPr>
            <a:lstStyle/>
            <a:p>
              <a:pPr algn="l">
                <a:lnSpc>
                  <a:spcPts val="2528"/>
                </a:lnSpc>
              </a:pPr>
              <a:r>
                <a:rPr lang="en-US" sz="2107">
                  <a:solidFill>
                    <a:srgbClr val="3C5A3E"/>
                  </a:solidFill>
                  <a:latin typeface="Glacial Indifference"/>
                  <a:ea typeface="Glacial Indifference"/>
                  <a:cs typeface="Glacial Indifference"/>
                  <a:sym typeface="Glacial Indifference"/>
                </a:rPr>
                <a:t>“Use it up...</a:t>
              </a:r>
              <a:r>
                <a:rPr lang="en-US" sz="2107">
                  <a:solidFill>
                    <a:srgbClr val="3C5A3E"/>
                  </a:solidFill>
                  <a:latin typeface="Glacial Indifference"/>
                  <a:ea typeface="Glacial Indifference"/>
                  <a:cs typeface="Glacial Indifference"/>
                  <a:sym typeface="Glacial Indifference"/>
                </a:rPr>
                <a:t> Wear it out... Make</a:t>
              </a:r>
              <a:r>
                <a:rPr lang="en-US" sz="2107">
                  <a:solidFill>
                    <a:srgbClr val="3C5A3E"/>
                  </a:solidFill>
                  <a:latin typeface="Glacial Indifference"/>
                  <a:ea typeface="Glacial Indifference"/>
                  <a:cs typeface="Glacial Indifference"/>
                  <a:sym typeface="Glacial Indifference"/>
                </a:rPr>
                <a:t> it do... Or do without”</a:t>
              </a:r>
            </a:p>
            <a:p>
              <a:pPr algn="l">
                <a:lnSpc>
                  <a:spcPts val="2528"/>
                </a:lnSpc>
              </a:pPr>
            </a:p>
            <a:p>
              <a:pPr algn="l">
                <a:lnSpc>
                  <a:spcPts val="2528"/>
                </a:lnSpc>
              </a:pPr>
              <a:r>
                <a:rPr lang="en-US" sz="2107">
                  <a:solidFill>
                    <a:srgbClr val="3C5A3E"/>
                  </a:solidFill>
                  <a:latin typeface="Glacial Indifference"/>
                  <a:ea typeface="Glacial Indifference"/>
                  <a:cs typeface="Glacial Indifference"/>
                  <a:sym typeface="Glacial Indifference"/>
                </a:rPr>
                <a:t>Jenny is a resourceful gal. With seven kids and a tight budget, she perfected the art of frugality.</a:t>
              </a:r>
            </a:p>
            <a:p>
              <a:pPr algn="l">
                <a:lnSpc>
                  <a:spcPts val="2528"/>
                </a:lnSpc>
              </a:pPr>
            </a:p>
            <a:p>
              <a:pPr algn="l">
                <a:lnSpc>
                  <a:spcPts val="2528"/>
                </a:lnSpc>
              </a:pPr>
              <a:r>
                <a:rPr lang="en-US" sz="2107">
                  <a:solidFill>
                    <a:srgbClr val="3C5A3E"/>
                  </a:solidFill>
                  <a:latin typeface="Glacial Indifference"/>
                  <a:ea typeface="Glacial Indifference"/>
                  <a:cs typeface="Glacial Indifference"/>
                  <a:sym typeface="Glacial Indifference"/>
                </a:rPr>
                <a:t>From the hardships of the Oregon Trail to the poverty of the Great Depression, quilters have always found ways to make something out of nothing...</a:t>
              </a:r>
            </a:p>
          </p:txBody>
        </p:sp>
      </p:grpSp>
      <p:grpSp>
        <p:nvGrpSpPr>
          <p:cNvPr name="Group 8" id="8"/>
          <p:cNvGrpSpPr/>
          <p:nvPr/>
        </p:nvGrpSpPr>
        <p:grpSpPr>
          <a:xfrm rot="0">
            <a:off x="9893888" y="642362"/>
            <a:ext cx="7645904" cy="3766932"/>
            <a:chOff x="0" y="0"/>
            <a:chExt cx="10194539" cy="5022576"/>
          </a:xfrm>
        </p:grpSpPr>
        <p:grpSp>
          <p:nvGrpSpPr>
            <p:cNvPr name="Group 9" id="9"/>
            <p:cNvGrpSpPr/>
            <p:nvPr/>
          </p:nvGrpSpPr>
          <p:grpSpPr>
            <a:xfrm rot="0">
              <a:off x="0" y="0"/>
              <a:ext cx="9104378" cy="4807121"/>
              <a:chOff x="0" y="0"/>
              <a:chExt cx="793749" cy="419100"/>
            </a:xfrm>
          </p:grpSpPr>
          <p:sp>
            <p:nvSpPr>
              <p:cNvPr name="Freeform 10" id="10"/>
              <p:cNvSpPr/>
              <p:nvPr/>
            </p:nvSpPr>
            <p:spPr>
              <a:xfrm flipH="false" flipV="false" rot="0">
                <a:off x="0" y="0"/>
                <a:ext cx="793749" cy="419100"/>
              </a:xfrm>
              <a:custGeom>
                <a:avLst/>
                <a:gdLst/>
                <a:ahLst/>
                <a:cxnLst/>
                <a:rect r="r" b="b" t="t" l="l"/>
                <a:pathLst>
                  <a:path h="419100" w="793749">
                    <a:moveTo>
                      <a:pt x="22145" y="0"/>
                    </a:moveTo>
                    <a:lnTo>
                      <a:pt x="771604" y="0"/>
                    </a:lnTo>
                    <a:cubicBezTo>
                      <a:pt x="783834" y="0"/>
                      <a:pt x="793749" y="9914"/>
                      <a:pt x="793749" y="22145"/>
                    </a:cubicBezTo>
                    <a:lnTo>
                      <a:pt x="793749" y="396955"/>
                    </a:lnTo>
                    <a:cubicBezTo>
                      <a:pt x="793749" y="409186"/>
                      <a:pt x="783834" y="419100"/>
                      <a:pt x="771604" y="419100"/>
                    </a:cubicBezTo>
                    <a:lnTo>
                      <a:pt x="22145" y="419100"/>
                    </a:lnTo>
                    <a:cubicBezTo>
                      <a:pt x="9914" y="419100"/>
                      <a:pt x="0" y="409186"/>
                      <a:pt x="0" y="396955"/>
                    </a:cubicBezTo>
                    <a:lnTo>
                      <a:pt x="0" y="22145"/>
                    </a:lnTo>
                    <a:cubicBezTo>
                      <a:pt x="0" y="9914"/>
                      <a:pt x="9914" y="0"/>
                      <a:pt x="22145" y="0"/>
                    </a:cubicBezTo>
                    <a:close/>
                  </a:path>
                </a:pathLst>
              </a:custGeom>
              <a:solidFill>
                <a:srgbClr val="3C5A3E"/>
              </a:solidFill>
            </p:spPr>
          </p:sp>
          <p:sp>
            <p:nvSpPr>
              <p:cNvPr name="TextBox 11" id="11"/>
              <p:cNvSpPr txBox="true"/>
              <p:nvPr/>
            </p:nvSpPr>
            <p:spPr>
              <a:xfrm>
                <a:off x="0" y="-47625"/>
                <a:ext cx="793749" cy="466725"/>
              </a:xfrm>
              <a:prstGeom prst="rect">
                <a:avLst/>
              </a:prstGeom>
            </p:spPr>
            <p:txBody>
              <a:bodyPr anchor="ctr" rtlCol="false" tIns="50800" lIns="50800" bIns="50800" rIns="50800"/>
              <a:lstStyle/>
              <a:p>
                <a:pPr algn="ctr">
                  <a:lnSpc>
                    <a:spcPts val="2309"/>
                  </a:lnSpc>
                </a:pPr>
              </a:p>
            </p:txBody>
          </p:sp>
        </p:grpSp>
        <p:sp>
          <p:nvSpPr>
            <p:cNvPr name="TextBox 12" id="12"/>
            <p:cNvSpPr txBox="true"/>
            <p:nvPr/>
          </p:nvSpPr>
          <p:spPr>
            <a:xfrm rot="0">
              <a:off x="364674" y="275735"/>
              <a:ext cx="9829865" cy="1609637"/>
            </a:xfrm>
            <a:prstGeom prst="rect">
              <a:avLst/>
            </a:prstGeom>
          </p:spPr>
          <p:txBody>
            <a:bodyPr anchor="t" rtlCol="false" tIns="0" lIns="0" bIns="0" rIns="0">
              <a:spAutoFit/>
            </a:bodyPr>
            <a:lstStyle/>
            <a:p>
              <a:pPr algn="l">
                <a:lnSpc>
                  <a:spcPts val="3359"/>
                </a:lnSpc>
              </a:pPr>
              <a:r>
                <a:rPr lang="en-US" sz="2799" b="true">
                  <a:solidFill>
                    <a:srgbClr val="E6E6E6"/>
                  </a:solidFill>
                  <a:latin typeface="Glacial Indifference Bold"/>
                  <a:ea typeface="Glacial Indifference Bold"/>
                  <a:cs typeface="Glacial Indifference Bold"/>
                  <a:sym typeface="Glacial Indifference Bold"/>
                </a:rPr>
                <a:t>Social Post | Outdoor Content Creator</a:t>
              </a:r>
            </a:p>
            <a:p>
              <a:pPr algn="l">
                <a:lnSpc>
                  <a:spcPts val="3119"/>
                </a:lnSpc>
              </a:pPr>
              <a:r>
                <a:rPr lang="en-US" sz="2599" i="true">
                  <a:solidFill>
                    <a:srgbClr val="E6E6E6"/>
                  </a:solidFill>
                  <a:latin typeface="Glacial Indifference Italics"/>
                  <a:ea typeface="Glacial Indifference Italics"/>
                  <a:cs typeface="Glacial Indifference Italics"/>
                  <a:sym typeface="Glacial Indifference Italics"/>
                </a:rPr>
                <a:t>Content: National Bear Day</a:t>
              </a:r>
            </a:p>
            <a:p>
              <a:pPr algn="l">
                <a:lnSpc>
                  <a:spcPts val="3119"/>
                </a:lnSpc>
              </a:pPr>
              <a:r>
                <a:rPr lang="en-US" sz="2599" i="true">
                  <a:solidFill>
                    <a:srgbClr val="E6E6E6"/>
                  </a:solidFill>
                  <a:latin typeface="Glacial Indifference Italics"/>
                  <a:ea typeface="Glacial Indifference Italics"/>
                  <a:cs typeface="Glacial Indifference Italics"/>
                  <a:sym typeface="Glacial Indifference Italics"/>
                </a:rPr>
                <a:t>Goal: Promote recent blog post</a:t>
              </a:r>
            </a:p>
          </p:txBody>
        </p:sp>
        <p:sp>
          <p:nvSpPr>
            <p:cNvPr name="TextBox 13" id="13"/>
            <p:cNvSpPr txBox="true"/>
            <p:nvPr/>
          </p:nvSpPr>
          <p:spPr>
            <a:xfrm rot="0">
              <a:off x="364674" y="2117821"/>
              <a:ext cx="8998113" cy="2904756"/>
            </a:xfrm>
            <a:prstGeom prst="rect">
              <a:avLst/>
            </a:prstGeom>
          </p:spPr>
          <p:txBody>
            <a:bodyPr anchor="t" rtlCol="false" tIns="0" lIns="0" bIns="0" rIns="0">
              <a:spAutoFit/>
            </a:bodyPr>
            <a:lstStyle/>
            <a:p>
              <a:pPr algn="l">
                <a:lnSpc>
                  <a:spcPts val="2879"/>
                </a:lnSpc>
              </a:pPr>
              <a:r>
                <a:rPr lang="en-US" sz="2400">
                  <a:solidFill>
                    <a:srgbClr val="E6E6E6"/>
                  </a:solidFill>
                  <a:latin typeface="Glacial Indifference"/>
                  <a:ea typeface="Glacial Indifference"/>
                  <a:cs typeface="Glacial Indifference"/>
                  <a:sym typeface="Glacial Indifference"/>
                </a:rPr>
                <a:t>Bears remind us</a:t>
              </a:r>
              <a:r>
                <a:rPr lang="en-US" sz="2400">
                  <a:solidFill>
                    <a:srgbClr val="E6E6E6"/>
                  </a:solidFill>
                  <a:latin typeface="Glacial Indifference"/>
                  <a:ea typeface="Glacial Indifference"/>
                  <a:cs typeface="Glacial Indifference"/>
                  <a:sym typeface="Glacial Indifference"/>
                </a:rPr>
                <a:t> that not everything</a:t>
              </a:r>
              <a:r>
                <a:rPr lang="en-US" sz="2400">
                  <a:solidFill>
                    <a:srgbClr val="E6E6E6"/>
                  </a:solidFill>
                  <a:latin typeface="Glacial Indifference"/>
                  <a:ea typeface="Glacial Indifference"/>
                  <a:cs typeface="Glacial Indifference"/>
                  <a:sym typeface="Glacial Indifference"/>
                </a:rPr>
                <a:t> exists for human convenience.</a:t>
              </a:r>
            </a:p>
            <a:p>
              <a:pPr algn="l">
                <a:lnSpc>
                  <a:spcPts val="2879"/>
                </a:lnSpc>
              </a:pPr>
              <a:r>
                <a:rPr lang="en-US" sz="2400">
                  <a:solidFill>
                    <a:srgbClr val="E6E6E6"/>
                  </a:solidFill>
                  <a:latin typeface="Glacial Indifference"/>
                  <a:ea typeface="Glacial Indifference"/>
                  <a:cs typeface="Glacial Indifference"/>
                  <a:sym typeface="Glacial Indifference"/>
                </a:rPr>
                <a:t>If the river had a guardian spirit, I think it would look a lot like a bear.</a:t>
              </a:r>
            </a:p>
            <a:p>
              <a:pPr algn="l">
                <a:lnSpc>
                  <a:spcPts val="2879"/>
                </a:lnSpc>
              </a:pPr>
              <a:r>
                <a:rPr lang="en-US" sz="2400">
                  <a:solidFill>
                    <a:srgbClr val="E6E6E6"/>
                  </a:solidFill>
                  <a:latin typeface="Glacial Indifference"/>
                  <a:ea typeface="Glacial Indifference"/>
                  <a:cs typeface="Glacial Indifference"/>
                  <a:sym typeface="Glacial Indifference"/>
                </a:rPr>
                <a:t>And that’s worth honoring.</a:t>
              </a:r>
            </a:p>
            <a:p>
              <a:pPr algn="l">
                <a:lnSpc>
                  <a:spcPts val="2879"/>
                </a:lnSpc>
              </a:pPr>
            </a:p>
          </p:txBody>
        </p:sp>
      </p:grpSp>
      <p:grpSp>
        <p:nvGrpSpPr>
          <p:cNvPr name="Group 14" id="14"/>
          <p:cNvGrpSpPr/>
          <p:nvPr/>
        </p:nvGrpSpPr>
        <p:grpSpPr>
          <a:xfrm rot="0">
            <a:off x="662625" y="4872624"/>
            <a:ext cx="17233638" cy="5065892"/>
            <a:chOff x="0" y="0"/>
            <a:chExt cx="3738834" cy="1099044"/>
          </a:xfrm>
        </p:grpSpPr>
        <p:sp>
          <p:nvSpPr>
            <p:cNvPr name="Freeform 15" id="15"/>
            <p:cNvSpPr/>
            <p:nvPr/>
          </p:nvSpPr>
          <p:spPr>
            <a:xfrm flipH="false" flipV="false" rot="0">
              <a:off x="0" y="0"/>
              <a:ext cx="3738833" cy="1099044"/>
            </a:xfrm>
            <a:custGeom>
              <a:avLst/>
              <a:gdLst/>
              <a:ahLst/>
              <a:cxnLst/>
              <a:rect r="r" b="b" t="t" l="l"/>
              <a:pathLst>
                <a:path h="1099044" w="3738833">
                  <a:moveTo>
                    <a:pt x="8774" y="0"/>
                  </a:moveTo>
                  <a:lnTo>
                    <a:pt x="3730060" y="0"/>
                  </a:lnTo>
                  <a:cubicBezTo>
                    <a:pt x="3732387" y="0"/>
                    <a:pt x="3734618" y="924"/>
                    <a:pt x="3736263" y="2570"/>
                  </a:cubicBezTo>
                  <a:cubicBezTo>
                    <a:pt x="3737909" y="4215"/>
                    <a:pt x="3738833" y="6447"/>
                    <a:pt x="3738833" y="8774"/>
                  </a:cubicBezTo>
                  <a:lnTo>
                    <a:pt x="3738833" y="1090270"/>
                  </a:lnTo>
                  <a:cubicBezTo>
                    <a:pt x="3738833" y="1095116"/>
                    <a:pt x="3734905" y="1099044"/>
                    <a:pt x="3730060" y="1099044"/>
                  </a:cubicBezTo>
                  <a:lnTo>
                    <a:pt x="8774" y="1099044"/>
                  </a:lnTo>
                  <a:cubicBezTo>
                    <a:pt x="6447" y="1099044"/>
                    <a:pt x="4215" y="1098120"/>
                    <a:pt x="2570" y="1096474"/>
                  </a:cubicBezTo>
                  <a:cubicBezTo>
                    <a:pt x="924" y="1094829"/>
                    <a:pt x="0" y="1092597"/>
                    <a:pt x="0" y="1090270"/>
                  </a:cubicBezTo>
                  <a:lnTo>
                    <a:pt x="0" y="8774"/>
                  </a:lnTo>
                  <a:cubicBezTo>
                    <a:pt x="0" y="3928"/>
                    <a:pt x="3928" y="0"/>
                    <a:pt x="8774" y="0"/>
                  </a:cubicBezTo>
                  <a:close/>
                </a:path>
              </a:pathLst>
            </a:custGeom>
            <a:solidFill>
              <a:srgbClr val="93B366"/>
            </a:solidFill>
          </p:spPr>
        </p:sp>
        <p:sp>
          <p:nvSpPr>
            <p:cNvPr name="TextBox 16" id="16"/>
            <p:cNvSpPr txBox="true"/>
            <p:nvPr/>
          </p:nvSpPr>
          <p:spPr>
            <a:xfrm>
              <a:off x="0" y="-47625"/>
              <a:ext cx="3738834" cy="1146669"/>
            </a:xfrm>
            <a:prstGeom prst="rect">
              <a:avLst/>
            </a:prstGeom>
          </p:spPr>
          <p:txBody>
            <a:bodyPr anchor="ctr" rtlCol="false" tIns="50800" lIns="50800" bIns="50800" rIns="50800"/>
            <a:lstStyle/>
            <a:p>
              <a:pPr algn="ctr">
                <a:lnSpc>
                  <a:spcPts val="2309"/>
                </a:lnSpc>
              </a:pPr>
            </a:p>
          </p:txBody>
        </p:sp>
      </p:grpSp>
      <p:sp>
        <p:nvSpPr>
          <p:cNvPr name="TextBox 17" id="17"/>
          <p:cNvSpPr txBox="true"/>
          <p:nvPr/>
        </p:nvSpPr>
        <p:spPr>
          <a:xfrm rot="0">
            <a:off x="391737" y="6219005"/>
            <a:ext cx="3026586" cy="2358064"/>
          </a:xfrm>
          <a:prstGeom prst="rect">
            <a:avLst/>
          </a:prstGeom>
        </p:spPr>
        <p:txBody>
          <a:bodyPr anchor="t" rtlCol="false" tIns="0" lIns="0" bIns="0" rIns="0">
            <a:spAutoFit/>
          </a:bodyPr>
          <a:lstStyle/>
          <a:p>
            <a:pPr algn="r">
              <a:lnSpc>
                <a:spcPts val="3186"/>
              </a:lnSpc>
            </a:pPr>
            <a:r>
              <a:rPr lang="en-US" b="true" sz="2655">
                <a:solidFill>
                  <a:srgbClr val="010101"/>
                </a:solidFill>
                <a:latin typeface="Glacial Indifference Bold"/>
                <a:ea typeface="Glacial Indifference Bold"/>
                <a:cs typeface="Glacial Indifference Bold"/>
                <a:sym typeface="Glacial Indifference Bold"/>
              </a:rPr>
              <a:t>Creative Writing Sample (Unpublished)</a:t>
            </a:r>
          </a:p>
          <a:p>
            <a:pPr algn="r">
              <a:lnSpc>
                <a:spcPts val="3186"/>
              </a:lnSpc>
            </a:pPr>
            <a:r>
              <a:rPr lang="en-US" sz="2655" i="true">
                <a:solidFill>
                  <a:srgbClr val="010101"/>
                </a:solidFill>
                <a:latin typeface="Glacial Indifference Italics"/>
                <a:ea typeface="Glacial Indifference Italics"/>
                <a:cs typeface="Glacial Indifference Italics"/>
                <a:sym typeface="Glacial Indifference Italics"/>
              </a:rPr>
              <a:t>Content: Creative Writing</a:t>
            </a:r>
          </a:p>
          <a:p>
            <a:pPr algn="r">
              <a:lnSpc>
                <a:spcPts val="2959"/>
              </a:lnSpc>
            </a:pPr>
            <a:r>
              <a:rPr lang="en-US" sz="2465" i="true">
                <a:solidFill>
                  <a:srgbClr val="010101"/>
                </a:solidFill>
                <a:latin typeface="Glacial Indifference Italics"/>
                <a:ea typeface="Glacial Indifference Italics"/>
                <a:cs typeface="Glacial Indifference Italics"/>
                <a:sym typeface="Glacial Indifference Italics"/>
              </a:rPr>
              <a:t>Goal: For fun</a:t>
            </a:r>
          </a:p>
        </p:txBody>
      </p:sp>
      <p:sp>
        <p:nvSpPr>
          <p:cNvPr name="TextBox 18" id="18"/>
          <p:cNvSpPr txBox="true"/>
          <p:nvPr/>
        </p:nvSpPr>
        <p:spPr>
          <a:xfrm rot="0">
            <a:off x="3669522" y="5030897"/>
            <a:ext cx="13996830" cy="4751880"/>
          </a:xfrm>
          <a:prstGeom prst="rect">
            <a:avLst/>
          </a:prstGeom>
        </p:spPr>
        <p:txBody>
          <a:bodyPr anchor="t" rtlCol="false" tIns="0" lIns="0" bIns="0" rIns="0">
            <a:spAutoFit/>
          </a:bodyPr>
          <a:lstStyle/>
          <a:p>
            <a:pPr algn="l">
              <a:lnSpc>
                <a:spcPts val="2503"/>
              </a:lnSpc>
            </a:pPr>
            <a:r>
              <a:rPr lang="en-US" sz="2086">
                <a:solidFill>
                  <a:srgbClr val="000000"/>
                </a:solidFill>
                <a:latin typeface="Glacial Indifference"/>
                <a:ea typeface="Glacial Indifference"/>
                <a:cs typeface="Glacial Indifference"/>
                <a:sym typeface="Glacial Indifference"/>
              </a:rPr>
              <a:t>Her bare feet make impressions woven among the tall grass, leaving soft splotches of velvet as she walks. With each step is an illuminating glow of crimsons and teals. They last but for a moment just as the rings</a:t>
            </a:r>
            <a:r>
              <a:rPr lang="en-US" sz="2086">
                <a:solidFill>
                  <a:srgbClr val="000000"/>
                </a:solidFill>
                <a:latin typeface="Glacial Indifference"/>
                <a:ea typeface="Glacial Indifference"/>
                <a:cs typeface="Glacial Indifference"/>
                <a:sym typeface="Glacial Indifference"/>
              </a:rPr>
              <a:t> that quickly disappear from stones skipping across a river. The slower she walks, the more intense the vibrations - an earthly zing</a:t>
            </a:r>
            <a:r>
              <a:rPr lang="en-US" sz="2086">
                <a:solidFill>
                  <a:srgbClr val="000000"/>
                </a:solidFill>
                <a:latin typeface="Glacial Indifference"/>
                <a:ea typeface="Glacial Indifference"/>
                <a:cs typeface="Glacial Indifference"/>
                <a:sym typeface="Glacial Indifference"/>
              </a:rPr>
              <a:t> coursing through her veins.</a:t>
            </a:r>
          </a:p>
          <a:p>
            <a:pPr algn="l">
              <a:lnSpc>
                <a:spcPts val="2503"/>
              </a:lnSpc>
            </a:pPr>
            <a:r>
              <a:rPr lang="en-US" sz="2086">
                <a:solidFill>
                  <a:srgbClr val="000000"/>
                </a:solidFill>
                <a:latin typeface="Glacial Indifference"/>
                <a:ea typeface="Glacial Indifference"/>
                <a:cs typeface="Glacial Indifference"/>
                <a:sym typeface="Glacial Indifference"/>
              </a:rPr>
              <a:t> </a:t>
            </a:r>
          </a:p>
          <a:p>
            <a:pPr algn="l">
              <a:lnSpc>
                <a:spcPts val="2503"/>
              </a:lnSpc>
            </a:pPr>
            <a:r>
              <a:rPr lang="en-US" sz="2086">
                <a:solidFill>
                  <a:srgbClr val="000000"/>
                </a:solidFill>
                <a:latin typeface="Glacial Indifference"/>
                <a:ea typeface="Glacial Indifference"/>
                <a:cs typeface="Glacial Indifference"/>
                <a:sym typeface="Glacial Indifference"/>
              </a:rPr>
              <a:t>The moon, an enigmatic companion, whispers. Beautiful, soft words in a language she cannot speak, but as she closes her eyes, it's message becomes clear – a tale meant only for her. The sun will make her forget the words though. Its light will impose on the night, taking away the crimsons and teals, and the vibrations will stop as the world wakes to create chaos, disturbing her tiny waves of peace. “Shh...” she murmurs softly to the moon. Her heart embraces its words, while her mind, less resilient, struggles to bear them.</a:t>
            </a:r>
          </a:p>
          <a:p>
            <a:pPr algn="l">
              <a:lnSpc>
                <a:spcPts val="2503"/>
              </a:lnSpc>
            </a:pPr>
          </a:p>
          <a:p>
            <a:pPr algn="l">
              <a:lnSpc>
                <a:spcPts val="2503"/>
              </a:lnSpc>
            </a:pPr>
            <a:r>
              <a:rPr lang="en-US" sz="2086">
                <a:solidFill>
                  <a:srgbClr val="000000"/>
                </a:solidFill>
                <a:latin typeface="Glacial Indifference"/>
                <a:ea typeface="Glacial Indifference"/>
                <a:cs typeface="Glacial Indifference"/>
                <a:sym typeface="Glacial Indifference"/>
              </a:rPr>
              <a:t>As she opens her eyes, the tree line pirouettes, coalescing into a labyrinth of black branches against a hazy grey backdrop. A cozy cove beckons, extending an invitation with gentle, rhythmic sways. Across the field she dashes, her speed transforming velvet splotches into sprawling pools of light that splatter like paint beneath her feet. Yet, upon reaching the woods, a disappointing stillness prevails. The haze retreats into the forest, and the blackness yields to hues of emerald and rust. She focused on a single leaf. “Dance,” she shouted! And the emerald specks began to shimmer.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5F4ED"/>
        </a:solidFill>
      </p:bgPr>
    </p:bg>
    <p:spTree>
      <p:nvGrpSpPr>
        <p:cNvPr id="1" name=""/>
        <p:cNvGrpSpPr/>
        <p:nvPr/>
      </p:nvGrpSpPr>
      <p:grpSpPr>
        <a:xfrm>
          <a:off x="0" y="0"/>
          <a:ext cx="0" cy="0"/>
          <a:chOff x="0" y="0"/>
          <a:chExt cx="0" cy="0"/>
        </a:xfrm>
      </p:grpSpPr>
      <p:sp>
        <p:nvSpPr>
          <p:cNvPr name="Freeform 2" id="2"/>
          <p:cNvSpPr/>
          <p:nvPr/>
        </p:nvSpPr>
        <p:spPr>
          <a:xfrm flipH="false" flipV="false" rot="0">
            <a:off x="4000500" y="-1400458"/>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5443327" y="6518925"/>
            <a:ext cx="7401345" cy="2739375"/>
          </a:xfrm>
          <a:prstGeom prst="rect">
            <a:avLst/>
          </a:prstGeom>
        </p:spPr>
        <p:txBody>
          <a:bodyPr anchor="t" rtlCol="false" tIns="0" lIns="0" bIns="0" rIns="0">
            <a:spAutoFit/>
          </a:bodyPr>
          <a:lstStyle/>
          <a:p>
            <a:pPr algn="ctr">
              <a:lnSpc>
                <a:spcPts val="20160"/>
              </a:lnSpc>
            </a:pPr>
            <a:r>
              <a:rPr lang="en-US" sz="14400" b="true">
                <a:solidFill>
                  <a:srgbClr val="3C5A3E"/>
                </a:solidFill>
                <a:latin typeface="Frunchy Sage Bold"/>
                <a:ea typeface="Frunchy Sage Bold"/>
                <a:cs typeface="Frunchy Sage Bold"/>
                <a:sym typeface="Frunchy Sage Bold"/>
              </a:rPr>
              <a:t>Thank You</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F5F4ED"/>
        </a:solidFill>
      </p:bgPr>
    </p:bg>
    <p:spTree>
      <p:nvGrpSpPr>
        <p:cNvPr id="1" name=""/>
        <p:cNvGrpSpPr/>
        <p:nvPr/>
      </p:nvGrpSpPr>
      <p:grpSpPr>
        <a:xfrm>
          <a:off x="0" y="0"/>
          <a:ext cx="0" cy="0"/>
          <a:chOff x="0" y="0"/>
          <a:chExt cx="0" cy="0"/>
        </a:xfrm>
      </p:grpSpPr>
      <p:grpSp>
        <p:nvGrpSpPr>
          <p:cNvPr name="Group 2" id="2"/>
          <p:cNvGrpSpPr/>
          <p:nvPr/>
        </p:nvGrpSpPr>
        <p:grpSpPr>
          <a:xfrm rot="0">
            <a:off x="1028700" y="177872"/>
            <a:ext cx="7787834" cy="9931256"/>
            <a:chOff x="0" y="0"/>
            <a:chExt cx="917321" cy="1169792"/>
          </a:xfrm>
        </p:grpSpPr>
        <p:sp>
          <p:nvSpPr>
            <p:cNvPr name="Freeform 3" id="3"/>
            <p:cNvSpPr/>
            <p:nvPr/>
          </p:nvSpPr>
          <p:spPr>
            <a:xfrm flipH="false" flipV="false" rot="0">
              <a:off x="0" y="0"/>
              <a:ext cx="917321" cy="1169792"/>
            </a:xfrm>
            <a:custGeom>
              <a:avLst/>
              <a:gdLst/>
              <a:ahLst/>
              <a:cxnLst/>
              <a:rect r="r" b="b" t="t" l="l"/>
              <a:pathLst>
                <a:path h="1169792" w="917321">
                  <a:moveTo>
                    <a:pt x="19416" y="0"/>
                  </a:moveTo>
                  <a:lnTo>
                    <a:pt x="897904" y="0"/>
                  </a:lnTo>
                  <a:cubicBezTo>
                    <a:pt x="903054" y="0"/>
                    <a:pt x="907992" y="2046"/>
                    <a:pt x="911634" y="5687"/>
                  </a:cubicBezTo>
                  <a:cubicBezTo>
                    <a:pt x="915275" y="9328"/>
                    <a:pt x="917321" y="14267"/>
                    <a:pt x="917321" y="19416"/>
                  </a:cubicBezTo>
                  <a:lnTo>
                    <a:pt x="917321" y="1150376"/>
                  </a:lnTo>
                  <a:cubicBezTo>
                    <a:pt x="917321" y="1161099"/>
                    <a:pt x="908628" y="1169792"/>
                    <a:pt x="897904" y="1169792"/>
                  </a:cubicBezTo>
                  <a:lnTo>
                    <a:pt x="19416" y="1169792"/>
                  </a:lnTo>
                  <a:cubicBezTo>
                    <a:pt x="14267" y="1169792"/>
                    <a:pt x="9328" y="1167746"/>
                    <a:pt x="5687" y="1164105"/>
                  </a:cubicBezTo>
                  <a:cubicBezTo>
                    <a:pt x="2046" y="1160464"/>
                    <a:pt x="0" y="1155525"/>
                    <a:pt x="0" y="1150376"/>
                  </a:cubicBezTo>
                  <a:lnTo>
                    <a:pt x="0" y="19416"/>
                  </a:lnTo>
                  <a:cubicBezTo>
                    <a:pt x="0" y="14267"/>
                    <a:pt x="2046" y="9328"/>
                    <a:pt x="5687" y="5687"/>
                  </a:cubicBezTo>
                  <a:cubicBezTo>
                    <a:pt x="9328" y="2046"/>
                    <a:pt x="14267" y="0"/>
                    <a:pt x="19416" y="0"/>
                  </a:cubicBezTo>
                  <a:close/>
                </a:path>
              </a:pathLst>
            </a:custGeom>
            <a:solidFill>
              <a:srgbClr val="3C5A3E"/>
            </a:solidFill>
          </p:spPr>
        </p:sp>
        <p:sp>
          <p:nvSpPr>
            <p:cNvPr name="TextBox 4" id="4"/>
            <p:cNvSpPr txBox="true"/>
            <p:nvPr/>
          </p:nvSpPr>
          <p:spPr>
            <a:xfrm>
              <a:off x="0" y="-47625"/>
              <a:ext cx="917321" cy="1217417"/>
            </a:xfrm>
            <a:prstGeom prst="rect">
              <a:avLst/>
            </a:prstGeom>
          </p:spPr>
          <p:txBody>
            <a:bodyPr anchor="ctr" rtlCol="false" tIns="52242" lIns="52242" bIns="52242" rIns="52242"/>
            <a:lstStyle/>
            <a:p>
              <a:pPr algn="ctr">
                <a:lnSpc>
                  <a:spcPts val="2309"/>
                </a:lnSpc>
              </a:pPr>
            </a:p>
          </p:txBody>
        </p:sp>
      </p:grpSp>
      <p:sp>
        <p:nvSpPr>
          <p:cNvPr name="TextBox 5" id="5"/>
          <p:cNvSpPr txBox="true"/>
          <p:nvPr/>
        </p:nvSpPr>
        <p:spPr>
          <a:xfrm rot="0">
            <a:off x="1319080" y="945045"/>
            <a:ext cx="6962939" cy="8916541"/>
          </a:xfrm>
          <a:prstGeom prst="rect">
            <a:avLst/>
          </a:prstGeom>
        </p:spPr>
        <p:txBody>
          <a:bodyPr anchor="t" rtlCol="false" tIns="0" lIns="0" bIns="0" rIns="0">
            <a:spAutoFit/>
          </a:bodyPr>
          <a:lstStyle/>
          <a:p>
            <a:pPr algn="l">
              <a:lnSpc>
                <a:spcPts val="2961"/>
              </a:lnSpc>
            </a:pPr>
            <a:r>
              <a:rPr lang="en-US" sz="2468" u="sng">
                <a:solidFill>
                  <a:srgbClr val="E6E6E6"/>
                </a:solidFill>
                <a:latin typeface="Glacial Indifference"/>
                <a:ea typeface="Glacial Indifference"/>
                <a:cs typeface="Glacial Indifference"/>
                <a:sym typeface="Glacial Indifference"/>
              </a:rPr>
              <a:t>Ecomm</a:t>
            </a:r>
            <a:r>
              <a:rPr lang="en-US" sz="2468" u="sng">
                <a:solidFill>
                  <a:srgbClr val="E6E6E6"/>
                </a:solidFill>
                <a:latin typeface="Glacial Indifference"/>
                <a:ea typeface="Glacial Indifference"/>
                <a:cs typeface="Glacial Indifference"/>
                <a:sym typeface="Glacial Indifference"/>
              </a:rPr>
              <a:t>erce &amp; Website Platforms</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WordPress/WooCommerce</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Shopify/ShopifyPlus</a:t>
            </a:r>
          </a:p>
          <a:p>
            <a:pPr algn="l">
              <a:lnSpc>
                <a:spcPts val="2961"/>
              </a:lnSpc>
            </a:pPr>
            <a:r>
              <a:rPr lang="en-US" sz="2468" u="sng">
                <a:solidFill>
                  <a:srgbClr val="E6E6E6"/>
                </a:solidFill>
                <a:latin typeface="Glacial Indifference"/>
                <a:ea typeface="Glacial Indifference"/>
                <a:cs typeface="Glacial Indifference"/>
                <a:sym typeface="Glacial Indifference"/>
              </a:rPr>
              <a:t>Marketing &amp; Au</a:t>
            </a:r>
            <a:r>
              <a:rPr lang="en-US" sz="2468" u="sng">
                <a:solidFill>
                  <a:srgbClr val="E6E6E6"/>
                </a:solidFill>
                <a:latin typeface="Glacial Indifference"/>
                <a:ea typeface="Glacial Indifference"/>
                <a:cs typeface="Glacial Indifference"/>
                <a:sym typeface="Glacial Indifference"/>
              </a:rPr>
              <a:t>tomation</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Flodesk</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Bluecore</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SFMC</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Constant Contact</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Mailchimp</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Attentive</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Meta Busin</a:t>
            </a:r>
            <a:r>
              <a:rPr lang="en-US" sz="2468">
                <a:solidFill>
                  <a:srgbClr val="E6E6E6"/>
                </a:solidFill>
                <a:latin typeface="Glacial Indifference"/>
                <a:ea typeface="Glacial Indifference"/>
                <a:cs typeface="Glacial Indifference"/>
                <a:sym typeface="Glacial Indifference"/>
              </a:rPr>
              <a:t>ess Suite</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SlickText</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Sprout</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Tailwind</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Pinterest Business Manager</a:t>
            </a:r>
          </a:p>
          <a:p>
            <a:pPr algn="l">
              <a:lnSpc>
                <a:spcPts val="2961"/>
              </a:lnSpc>
            </a:pPr>
            <a:r>
              <a:rPr lang="en-US" sz="2468" u="sng">
                <a:solidFill>
                  <a:srgbClr val="E6E6E6"/>
                </a:solidFill>
                <a:latin typeface="Glacial Indifference"/>
                <a:ea typeface="Glacial Indifference"/>
                <a:cs typeface="Glacial Indifference"/>
                <a:sym typeface="Glacial Indifference"/>
              </a:rPr>
              <a:t>SEO &amp; Analytics</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Google Analytics</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Google Search Console</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Semrush</a:t>
            </a:r>
          </a:p>
          <a:p>
            <a:pPr algn="l">
              <a:lnSpc>
                <a:spcPts val="2961"/>
              </a:lnSpc>
            </a:pPr>
            <a:r>
              <a:rPr lang="en-US" sz="2468" u="sng">
                <a:solidFill>
                  <a:srgbClr val="E6E6E6"/>
                </a:solidFill>
                <a:latin typeface="Glacial Indifference"/>
                <a:ea typeface="Glacial Indifference"/>
                <a:cs typeface="Glacial Indifference"/>
                <a:sym typeface="Glacial Indifference"/>
              </a:rPr>
              <a:t>Project Management &amp; Collaboration</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Hive</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Wrike</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Monday.com</a:t>
            </a:r>
          </a:p>
          <a:p>
            <a:pPr algn="l" marL="532868" indent="-266434" lvl="1">
              <a:lnSpc>
                <a:spcPts val="2961"/>
              </a:lnSpc>
              <a:buFont typeface="Arial"/>
              <a:buChar char="•"/>
            </a:pPr>
            <a:r>
              <a:rPr lang="en-US" sz="2468">
                <a:solidFill>
                  <a:srgbClr val="E6E6E6"/>
                </a:solidFill>
                <a:latin typeface="Glacial Indifference"/>
                <a:ea typeface="Glacial Indifference"/>
                <a:cs typeface="Glacial Indifference"/>
                <a:sym typeface="Glacial Indifference"/>
              </a:rPr>
              <a:t>Google Workspace</a:t>
            </a:r>
          </a:p>
        </p:txBody>
      </p:sp>
      <p:sp>
        <p:nvSpPr>
          <p:cNvPr name="TextBox 6" id="6"/>
          <p:cNvSpPr txBox="true"/>
          <p:nvPr/>
        </p:nvSpPr>
        <p:spPr>
          <a:xfrm rot="0">
            <a:off x="1318996" y="469795"/>
            <a:ext cx="7100031" cy="428690"/>
          </a:xfrm>
          <a:prstGeom prst="rect">
            <a:avLst/>
          </a:prstGeom>
        </p:spPr>
        <p:txBody>
          <a:bodyPr anchor="t" rtlCol="false" tIns="0" lIns="0" bIns="0" rIns="0">
            <a:spAutoFit/>
          </a:bodyPr>
          <a:lstStyle/>
          <a:p>
            <a:pPr algn="r">
              <a:lnSpc>
                <a:spcPts val="3359"/>
              </a:lnSpc>
            </a:pPr>
            <a:r>
              <a:rPr lang="en-US" sz="2799" b="true">
                <a:solidFill>
                  <a:srgbClr val="E6E6E6"/>
                </a:solidFill>
                <a:latin typeface="Glacial Indifference Bold"/>
                <a:ea typeface="Glacial Indifference Bold"/>
                <a:cs typeface="Glacial Indifference Bold"/>
                <a:sym typeface="Glacial Indifference Bold"/>
              </a:rPr>
              <a:t>Platform Knowledge</a:t>
            </a:r>
          </a:p>
        </p:txBody>
      </p:sp>
      <p:grpSp>
        <p:nvGrpSpPr>
          <p:cNvPr name="Group 7" id="7"/>
          <p:cNvGrpSpPr/>
          <p:nvPr/>
        </p:nvGrpSpPr>
        <p:grpSpPr>
          <a:xfrm rot="0">
            <a:off x="9471466" y="177872"/>
            <a:ext cx="7787834" cy="9931256"/>
            <a:chOff x="0" y="0"/>
            <a:chExt cx="917321" cy="1169792"/>
          </a:xfrm>
        </p:grpSpPr>
        <p:sp>
          <p:nvSpPr>
            <p:cNvPr name="Freeform 8" id="8"/>
            <p:cNvSpPr/>
            <p:nvPr/>
          </p:nvSpPr>
          <p:spPr>
            <a:xfrm flipH="false" flipV="false" rot="0">
              <a:off x="0" y="0"/>
              <a:ext cx="917321" cy="1169792"/>
            </a:xfrm>
            <a:custGeom>
              <a:avLst/>
              <a:gdLst/>
              <a:ahLst/>
              <a:cxnLst/>
              <a:rect r="r" b="b" t="t" l="l"/>
              <a:pathLst>
                <a:path h="1169792" w="917321">
                  <a:moveTo>
                    <a:pt x="19416" y="0"/>
                  </a:moveTo>
                  <a:lnTo>
                    <a:pt x="897904" y="0"/>
                  </a:lnTo>
                  <a:cubicBezTo>
                    <a:pt x="903054" y="0"/>
                    <a:pt x="907992" y="2046"/>
                    <a:pt x="911634" y="5687"/>
                  </a:cubicBezTo>
                  <a:cubicBezTo>
                    <a:pt x="915275" y="9328"/>
                    <a:pt x="917321" y="14267"/>
                    <a:pt x="917321" y="19416"/>
                  </a:cubicBezTo>
                  <a:lnTo>
                    <a:pt x="917321" y="1150376"/>
                  </a:lnTo>
                  <a:cubicBezTo>
                    <a:pt x="917321" y="1161099"/>
                    <a:pt x="908628" y="1169792"/>
                    <a:pt x="897904" y="1169792"/>
                  </a:cubicBezTo>
                  <a:lnTo>
                    <a:pt x="19416" y="1169792"/>
                  </a:lnTo>
                  <a:cubicBezTo>
                    <a:pt x="14267" y="1169792"/>
                    <a:pt x="9328" y="1167746"/>
                    <a:pt x="5687" y="1164105"/>
                  </a:cubicBezTo>
                  <a:cubicBezTo>
                    <a:pt x="2046" y="1160464"/>
                    <a:pt x="0" y="1155525"/>
                    <a:pt x="0" y="1150376"/>
                  </a:cubicBezTo>
                  <a:lnTo>
                    <a:pt x="0" y="19416"/>
                  </a:lnTo>
                  <a:cubicBezTo>
                    <a:pt x="0" y="14267"/>
                    <a:pt x="2046" y="9328"/>
                    <a:pt x="5687" y="5687"/>
                  </a:cubicBezTo>
                  <a:cubicBezTo>
                    <a:pt x="9328" y="2046"/>
                    <a:pt x="14267" y="0"/>
                    <a:pt x="19416" y="0"/>
                  </a:cubicBezTo>
                  <a:close/>
                </a:path>
              </a:pathLst>
            </a:custGeom>
            <a:solidFill>
              <a:srgbClr val="E2B84B"/>
            </a:solidFill>
          </p:spPr>
        </p:sp>
        <p:sp>
          <p:nvSpPr>
            <p:cNvPr name="TextBox 9" id="9"/>
            <p:cNvSpPr txBox="true"/>
            <p:nvPr/>
          </p:nvSpPr>
          <p:spPr>
            <a:xfrm>
              <a:off x="0" y="-47625"/>
              <a:ext cx="917321" cy="1217417"/>
            </a:xfrm>
            <a:prstGeom prst="rect">
              <a:avLst/>
            </a:prstGeom>
          </p:spPr>
          <p:txBody>
            <a:bodyPr anchor="ctr" rtlCol="false" tIns="52242" lIns="52242" bIns="52242" rIns="52242"/>
            <a:lstStyle/>
            <a:p>
              <a:pPr algn="ctr">
                <a:lnSpc>
                  <a:spcPts val="2309"/>
                </a:lnSpc>
              </a:pPr>
            </a:p>
          </p:txBody>
        </p:sp>
      </p:grpSp>
      <p:sp>
        <p:nvSpPr>
          <p:cNvPr name="TextBox 10" id="10"/>
          <p:cNvSpPr txBox="true"/>
          <p:nvPr/>
        </p:nvSpPr>
        <p:spPr>
          <a:xfrm rot="0">
            <a:off x="9830308" y="1403353"/>
            <a:ext cx="6962939" cy="7432669"/>
          </a:xfrm>
          <a:prstGeom prst="rect">
            <a:avLst/>
          </a:prstGeom>
        </p:spPr>
        <p:txBody>
          <a:bodyPr anchor="t" rtlCol="false" tIns="0" lIns="0" bIns="0" rIns="0">
            <a:spAutoFit/>
          </a:bodyPr>
          <a:lstStyle/>
          <a:p>
            <a:pPr algn="l" marL="532868" indent="-266434" lvl="1">
              <a:lnSpc>
                <a:spcPts val="3455"/>
              </a:lnSpc>
              <a:buFont typeface="Arial"/>
              <a:buChar char="•"/>
            </a:pPr>
            <a:r>
              <a:rPr lang="en-US" sz="2468">
                <a:solidFill>
                  <a:srgbClr val="3C5A3E"/>
                </a:solidFill>
                <a:latin typeface="Glacial Indifference"/>
                <a:ea typeface="Glacial Indifference"/>
                <a:cs typeface="Glacial Indifference"/>
                <a:sym typeface="Glacial Indifference"/>
              </a:rPr>
              <a:t>Ecommerce Website Development</a:t>
            </a:r>
          </a:p>
          <a:p>
            <a:pPr algn="l" marL="532868" indent="-266434" lvl="1">
              <a:lnSpc>
                <a:spcPts val="3455"/>
              </a:lnSpc>
              <a:buFont typeface="Arial"/>
              <a:buChar char="•"/>
            </a:pPr>
            <a:r>
              <a:rPr lang="en-US" sz="2468">
                <a:solidFill>
                  <a:srgbClr val="3C5A3E"/>
                </a:solidFill>
                <a:latin typeface="Glacial Indifference"/>
                <a:ea typeface="Glacial Indifference"/>
                <a:cs typeface="Glacial Indifference"/>
                <a:sym typeface="Glacial Indifference"/>
              </a:rPr>
              <a:t>HTML &amp; CSS Customization</a:t>
            </a:r>
          </a:p>
          <a:p>
            <a:pPr algn="l" marL="532868" indent="-266434" lvl="1">
              <a:lnSpc>
                <a:spcPts val="3455"/>
              </a:lnSpc>
              <a:buFont typeface="Arial"/>
              <a:buChar char="•"/>
            </a:pPr>
            <a:r>
              <a:rPr lang="en-US" sz="2468">
                <a:solidFill>
                  <a:srgbClr val="3C5A3E"/>
                </a:solidFill>
                <a:latin typeface="Glacial Indifference"/>
                <a:ea typeface="Glacial Indifference"/>
                <a:cs typeface="Glacial Indifference"/>
                <a:sym typeface="Glacial Indifference"/>
              </a:rPr>
              <a:t>UX &amp; Customer Journey Optimization</a:t>
            </a:r>
          </a:p>
          <a:p>
            <a:pPr algn="l" marL="532868" indent="-266434" lvl="1">
              <a:lnSpc>
                <a:spcPts val="3455"/>
              </a:lnSpc>
              <a:buFont typeface="Arial"/>
              <a:buChar char="•"/>
            </a:pPr>
            <a:r>
              <a:rPr lang="en-US" sz="2468">
                <a:solidFill>
                  <a:srgbClr val="3C5A3E"/>
                </a:solidFill>
                <a:latin typeface="Glacial Indifference"/>
                <a:ea typeface="Glacial Indifference"/>
                <a:cs typeface="Glacial Indifference"/>
                <a:sym typeface="Glacial Indifference"/>
              </a:rPr>
              <a:t>Conversion-Focused Design</a:t>
            </a:r>
          </a:p>
          <a:p>
            <a:pPr algn="l" marL="532868" indent="-266434" lvl="1">
              <a:lnSpc>
                <a:spcPts val="3455"/>
              </a:lnSpc>
              <a:buFont typeface="Arial"/>
              <a:buChar char="•"/>
            </a:pPr>
            <a:r>
              <a:rPr lang="en-US" sz="2468">
                <a:solidFill>
                  <a:srgbClr val="3C5A3E"/>
                </a:solidFill>
                <a:latin typeface="Glacial Indifference"/>
                <a:ea typeface="Glacial Indifference"/>
                <a:cs typeface="Glacial Indifference"/>
                <a:sym typeface="Glacial Indifference"/>
              </a:rPr>
              <a:t>SEO Strategy &amp; Organic Growth</a:t>
            </a:r>
          </a:p>
          <a:p>
            <a:pPr algn="l" marL="532868" indent="-266434" lvl="1">
              <a:lnSpc>
                <a:spcPts val="3455"/>
              </a:lnSpc>
              <a:buFont typeface="Arial"/>
              <a:buChar char="•"/>
            </a:pPr>
            <a:r>
              <a:rPr lang="en-US" sz="2468">
                <a:solidFill>
                  <a:srgbClr val="3C5A3E"/>
                </a:solidFill>
                <a:latin typeface="Glacial Indifference"/>
                <a:ea typeface="Glacial Indifference"/>
                <a:cs typeface="Glacial Indifference"/>
                <a:sym typeface="Glacial Indifference"/>
              </a:rPr>
              <a:t>Email Marketing Strategy &amp; Execution</a:t>
            </a:r>
          </a:p>
          <a:p>
            <a:pPr algn="l" marL="532868" indent="-266434" lvl="1">
              <a:lnSpc>
                <a:spcPts val="3455"/>
              </a:lnSpc>
              <a:buFont typeface="Arial"/>
              <a:buChar char="•"/>
            </a:pPr>
            <a:r>
              <a:rPr lang="en-US" sz="2468">
                <a:solidFill>
                  <a:srgbClr val="3C5A3E"/>
                </a:solidFill>
                <a:latin typeface="Glacial Indifference"/>
                <a:ea typeface="Glacial Indifference"/>
                <a:cs typeface="Glacial Indifference"/>
                <a:sym typeface="Glacial Indifference"/>
              </a:rPr>
              <a:t>SMS Marketing Campaigns</a:t>
            </a:r>
          </a:p>
          <a:p>
            <a:pPr algn="l" marL="532868" indent="-266434" lvl="1">
              <a:lnSpc>
                <a:spcPts val="3455"/>
              </a:lnSpc>
              <a:buFont typeface="Arial"/>
              <a:buChar char="•"/>
            </a:pPr>
            <a:r>
              <a:rPr lang="en-US" sz="2468">
                <a:solidFill>
                  <a:srgbClr val="3C5A3E"/>
                </a:solidFill>
                <a:latin typeface="Glacial Indifference"/>
                <a:ea typeface="Glacial Indifference"/>
                <a:cs typeface="Glacial Indifference"/>
                <a:sym typeface="Glacial Indifference"/>
              </a:rPr>
              <a:t>Content Writing &amp; Copywriting</a:t>
            </a:r>
          </a:p>
          <a:p>
            <a:pPr algn="l" marL="532868" indent="-266434" lvl="1">
              <a:lnSpc>
                <a:spcPts val="3455"/>
              </a:lnSpc>
              <a:buFont typeface="Arial"/>
              <a:buChar char="•"/>
            </a:pPr>
            <a:r>
              <a:rPr lang="en-US" sz="2468">
                <a:solidFill>
                  <a:srgbClr val="3C5A3E"/>
                </a:solidFill>
                <a:latin typeface="Glacial Indifference"/>
                <a:ea typeface="Glacial Indifference"/>
                <a:cs typeface="Glacial Indifference"/>
                <a:sym typeface="Glacial Indifference"/>
              </a:rPr>
              <a:t>Landing Page Development</a:t>
            </a:r>
          </a:p>
          <a:p>
            <a:pPr algn="l" marL="532868" indent="-266434" lvl="1">
              <a:lnSpc>
                <a:spcPts val="3455"/>
              </a:lnSpc>
              <a:buFont typeface="Arial"/>
              <a:buChar char="•"/>
            </a:pPr>
            <a:r>
              <a:rPr lang="en-US" sz="2468">
                <a:solidFill>
                  <a:srgbClr val="3C5A3E"/>
                </a:solidFill>
                <a:latin typeface="Glacial Indifference"/>
                <a:ea typeface="Glacial Indifference"/>
                <a:cs typeface="Glacial Indifference"/>
                <a:sym typeface="Glacial Indifference"/>
              </a:rPr>
              <a:t>Marketing Automation</a:t>
            </a:r>
          </a:p>
          <a:p>
            <a:pPr algn="l" marL="532868" indent="-266434" lvl="1">
              <a:lnSpc>
                <a:spcPts val="3455"/>
              </a:lnSpc>
              <a:buFont typeface="Arial"/>
              <a:buChar char="•"/>
            </a:pPr>
            <a:r>
              <a:rPr lang="en-US" sz="2468">
                <a:solidFill>
                  <a:srgbClr val="3C5A3E"/>
                </a:solidFill>
                <a:latin typeface="Glacial Indifference"/>
                <a:ea typeface="Glacial Indifference"/>
                <a:cs typeface="Glacial Indifference"/>
                <a:sym typeface="Glacial Indifference"/>
              </a:rPr>
              <a:t>Brand Storytelling &amp; Voice Development</a:t>
            </a:r>
          </a:p>
          <a:p>
            <a:pPr algn="l" marL="532868" indent="-266434" lvl="1">
              <a:lnSpc>
                <a:spcPts val="3455"/>
              </a:lnSpc>
              <a:buFont typeface="Arial"/>
              <a:buChar char="•"/>
            </a:pPr>
            <a:r>
              <a:rPr lang="en-US" sz="2468">
                <a:solidFill>
                  <a:srgbClr val="3C5A3E"/>
                </a:solidFill>
                <a:latin typeface="Glacial Indifference"/>
                <a:ea typeface="Glacial Indifference"/>
                <a:cs typeface="Glacial Indifference"/>
                <a:sym typeface="Glacial Indifference"/>
              </a:rPr>
              <a:t>Audience Research &amp; Engagement Strategy</a:t>
            </a:r>
          </a:p>
          <a:p>
            <a:pPr algn="l" marL="532868" indent="-266434" lvl="1">
              <a:lnSpc>
                <a:spcPts val="3455"/>
              </a:lnSpc>
              <a:buFont typeface="Arial"/>
              <a:buChar char="•"/>
            </a:pPr>
            <a:r>
              <a:rPr lang="en-US" sz="2468">
                <a:solidFill>
                  <a:srgbClr val="3C5A3E"/>
                </a:solidFill>
                <a:latin typeface="Glacial Indifference"/>
                <a:ea typeface="Glacial Indifference"/>
                <a:cs typeface="Glacial Indifference"/>
                <a:sym typeface="Glacial Indifference"/>
              </a:rPr>
              <a:t>Organic Social Media Growth</a:t>
            </a:r>
          </a:p>
          <a:p>
            <a:pPr algn="l" marL="532868" indent="-266434" lvl="1">
              <a:lnSpc>
                <a:spcPts val="3455"/>
              </a:lnSpc>
              <a:buFont typeface="Arial"/>
              <a:buChar char="•"/>
            </a:pPr>
            <a:r>
              <a:rPr lang="en-US" sz="2468">
                <a:solidFill>
                  <a:srgbClr val="3C5A3E"/>
                </a:solidFill>
                <a:latin typeface="Glacial Indifference"/>
                <a:ea typeface="Glacial Indifference"/>
                <a:cs typeface="Glacial Indifference"/>
                <a:sym typeface="Glacial Indifference"/>
              </a:rPr>
              <a:t>Interactive Tool &amp; Resource Development</a:t>
            </a:r>
          </a:p>
          <a:p>
            <a:pPr algn="l" marL="532868" indent="-266434" lvl="1">
              <a:lnSpc>
                <a:spcPts val="3455"/>
              </a:lnSpc>
              <a:buFont typeface="Arial"/>
              <a:buChar char="•"/>
            </a:pPr>
            <a:r>
              <a:rPr lang="en-US" sz="2468">
                <a:solidFill>
                  <a:srgbClr val="3C5A3E"/>
                </a:solidFill>
                <a:latin typeface="Glacial Indifference"/>
                <a:ea typeface="Glacial Indifference"/>
                <a:cs typeface="Glacial Indifference"/>
                <a:sym typeface="Glacial Indifference"/>
              </a:rPr>
              <a:t>Community-Focused Content Strategy</a:t>
            </a:r>
          </a:p>
          <a:p>
            <a:pPr algn="l" marL="532868" indent="-266434" lvl="1">
              <a:lnSpc>
                <a:spcPts val="3455"/>
              </a:lnSpc>
              <a:buFont typeface="Arial"/>
              <a:buChar char="•"/>
            </a:pPr>
            <a:r>
              <a:rPr lang="en-US" sz="2468">
                <a:solidFill>
                  <a:srgbClr val="3C5A3E"/>
                </a:solidFill>
                <a:latin typeface="Glacial Indifference"/>
                <a:ea typeface="Glacial Indifference"/>
                <a:cs typeface="Glacial Indifference"/>
                <a:sym typeface="Glacial Indifference"/>
              </a:rPr>
              <a:t>Mobile-Responsiveness</a:t>
            </a:r>
          </a:p>
          <a:p>
            <a:pPr algn="l" marL="532868" indent="-266434" lvl="1">
              <a:lnSpc>
                <a:spcPts val="3455"/>
              </a:lnSpc>
              <a:buFont typeface="Arial"/>
              <a:buChar char="•"/>
            </a:pPr>
            <a:r>
              <a:rPr lang="en-US" sz="2468">
                <a:solidFill>
                  <a:srgbClr val="3C5A3E"/>
                </a:solidFill>
                <a:latin typeface="Glacial Indifference"/>
                <a:ea typeface="Glacial Indifference"/>
                <a:cs typeface="Glacial Indifference"/>
                <a:sym typeface="Glacial Indifference"/>
              </a:rPr>
              <a:t>Project Management &amp; Creative Coordination</a:t>
            </a:r>
          </a:p>
        </p:txBody>
      </p:sp>
      <p:sp>
        <p:nvSpPr>
          <p:cNvPr name="TextBox 11" id="11"/>
          <p:cNvSpPr txBox="true"/>
          <p:nvPr/>
        </p:nvSpPr>
        <p:spPr>
          <a:xfrm rot="0">
            <a:off x="9815368" y="916470"/>
            <a:ext cx="7100031" cy="428690"/>
          </a:xfrm>
          <a:prstGeom prst="rect">
            <a:avLst/>
          </a:prstGeom>
        </p:spPr>
        <p:txBody>
          <a:bodyPr anchor="t" rtlCol="false" tIns="0" lIns="0" bIns="0" rIns="0">
            <a:spAutoFit/>
          </a:bodyPr>
          <a:lstStyle/>
          <a:p>
            <a:pPr algn="r">
              <a:lnSpc>
                <a:spcPts val="3359"/>
              </a:lnSpc>
            </a:pPr>
            <a:r>
              <a:rPr lang="en-US" sz="2799" b="true">
                <a:solidFill>
                  <a:srgbClr val="3C5A3E"/>
                </a:solidFill>
                <a:latin typeface="Glacial Indifference Bold"/>
                <a:ea typeface="Glacial Indifference Bold"/>
                <a:cs typeface="Glacial Indifference Bold"/>
                <a:sym typeface="Glacial Indifference Bold"/>
              </a:rPr>
              <a:t>Core Capabilities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5F4E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7882759" cy="5143500"/>
          </a:xfrm>
          <a:custGeom>
            <a:avLst/>
            <a:gdLst/>
            <a:ahLst/>
            <a:cxnLst/>
            <a:rect r="r" b="b" t="t" l="l"/>
            <a:pathLst>
              <a:path h="5143500" w="7882759">
                <a:moveTo>
                  <a:pt x="0" y="0"/>
                </a:moveTo>
                <a:lnTo>
                  <a:pt x="7882759" y="0"/>
                </a:lnTo>
                <a:lnTo>
                  <a:pt x="7882759" y="5143500"/>
                </a:lnTo>
                <a:lnTo>
                  <a:pt x="0" y="5143500"/>
                </a:lnTo>
                <a:lnTo>
                  <a:pt x="0" y="0"/>
                </a:lnTo>
                <a:close/>
              </a:path>
            </a:pathLst>
          </a:custGeom>
          <a:blipFill>
            <a:blip r:embed="rId2"/>
            <a:stretch>
              <a:fillRect l="0" t="0" r="0" b="0"/>
            </a:stretch>
          </a:blipFill>
        </p:spPr>
      </p:sp>
      <p:sp>
        <p:nvSpPr>
          <p:cNvPr name="Freeform 3" id="3"/>
          <p:cNvSpPr/>
          <p:nvPr/>
        </p:nvSpPr>
        <p:spPr>
          <a:xfrm flipH="false" flipV="false" rot="0">
            <a:off x="112644" y="5650301"/>
            <a:ext cx="5796034" cy="3784497"/>
          </a:xfrm>
          <a:custGeom>
            <a:avLst/>
            <a:gdLst/>
            <a:ahLst/>
            <a:cxnLst/>
            <a:rect r="r" b="b" t="t" l="l"/>
            <a:pathLst>
              <a:path h="3784497" w="5796034">
                <a:moveTo>
                  <a:pt x="0" y="0"/>
                </a:moveTo>
                <a:lnTo>
                  <a:pt x="5796034" y="0"/>
                </a:lnTo>
                <a:lnTo>
                  <a:pt x="5796034" y="3784497"/>
                </a:lnTo>
                <a:lnTo>
                  <a:pt x="0" y="3784497"/>
                </a:lnTo>
                <a:lnTo>
                  <a:pt x="0" y="0"/>
                </a:lnTo>
                <a:close/>
              </a:path>
            </a:pathLst>
          </a:custGeom>
          <a:blipFill>
            <a:blip r:embed="rId3"/>
            <a:stretch>
              <a:fillRect l="0" t="0" r="0" b="0"/>
            </a:stretch>
          </a:blipFill>
        </p:spPr>
      </p:sp>
      <p:sp>
        <p:nvSpPr>
          <p:cNvPr name="Freeform 4" id="4"/>
          <p:cNvSpPr/>
          <p:nvPr/>
        </p:nvSpPr>
        <p:spPr>
          <a:xfrm flipH="false" flipV="false" rot="0">
            <a:off x="4603737" y="6052344"/>
            <a:ext cx="5668105" cy="2980412"/>
          </a:xfrm>
          <a:custGeom>
            <a:avLst/>
            <a:gdLst/>
            <a:ahLst/>
            <a:cxnLst/>
            <a:rect r="r" b="b" t="t" l="l"/>
            <a:pathLst>
              <a:path h="2980412" w="5668105">
                <a:moveTo>
                  <a:pt x="0" y="0"/>
                </a:moveTo>
                <a:lnTo>
                  <a:pt x="5668105" y="0"/>
                </a:lnTo>
                <a:lnTo>
                  <a:pt x="5668105" y="2980412"/>
                </a:lnTo>
                <a:lnTo>
                  <a:pt x="0" y="2980412"/>
                </a:lnTo>
                <a:lnTo>
                  <a:pt x="0" y="0"/>
                </a:lnTo>
                <a:close/>
              </a:path>
            </a:pathLst>
          </a:custGeom>
          <a:blipFill>
            <a:blip r:embed="rId4"/>
            <a:stretch>
              <a:fillRect l="0" t="0" r="0" b="0"/>
            </a:stretch>
          </a:blipFill>
        </p:spPr>
      </p:sp>
      <p:sp>
        <p:nvSpPr>
          <p:cNvPr name="Freeform 5" id="5"/>
          <p:cNvSpPr/>
          <p:nvPr/>
        </p:nvSpPr>
        <p:spPr>
          <a:xfrm flipH="false" flipV="false" rot="0">
            <a:off x="10659453" y="5333854"/>
            <a:ext cx="4613928" cy="3647819"/>
          </a:xfrm>
          <a:custGeom>
            <a:avLst/>
            <a:gdLst/>
            <a:ahLst/>
            <a:cxnLst/>
            <a:rect r="r" b="b" t="t" l="l"/>
            <a:pathLst>
              <a:path h="3647819" w="4613928">
                <a:moveTo>
                  <a:pt x="0" y="0"/>
                </a:moveTo>
                <a:lnTo>
                  <a:pt x="4613928" y="0"/>
                </a:lnTo>
                <a:lnTo>
                  <a:pt x="4613928" y="3647819"/>
                </a:lnTo>
                <a:lnTo>
                  <a:pt x="0" y="3647819"/>
                </a:lnTo>
                <a:lnTo>
                  <a:pt x="0" y="0"/>
                </a:lnTo>
                <a:close/>
              </a:path>
            </a:pathLst>
          </a:custGeom>
          <a:blipFill>
            <a:blip r:embed="rId5"/>
            <a:stretch>
              <a:fillRect l="0" t="0" r="0" b="0"/>
            </a:stretch>
          </a:blipFill>
        </p:spPr>
      </p:sp>
      <p:sp>
        <p:nvSpPr>
          <p:cNvPr name="Freeform 6" id="6"/>
          <p:cNvSpPr/>
          <p:nvPr/>
        </p:nvSpPr>
        <p:spPr>
          <a:xfrm flipH="false" flipV="false" rot="0">
            <a:off x="13451002" y="6982111"/>
            <a:ext cx="4467535" cy="2986746"/>
          </a:xfrm>
          <a:custGeom>
            <a:avLst/>
            <a:gdLst/>
            <a:ahLst/>
            <a:cxnLst/>
            <a:rect r="r" b="b" t="t" l="l"/>
            <a:pathLst>
              <a:path h="2986746" w="4467535">
                <a:moveTo>
                  <a:pt x="0" y="0"/>
                </a:moveTo>
                <a:lnTo>
                  <a:pt x="4467535" y="0"/>
                </a:lnTo>
                <a:lnTo>
                  <a:pt x="4467535" y="2986747"/>
                </a:lnTo>
                <a:lnTo>
                  <a:pt x="0" y="2986747"/>
                </a:lnTo>
                <a:lnTo>
                  <a:pt x="0" y="0"/>
                </a:lnTo>
                <a:close/>
              </a:path>
            </a:pathLst>
          </a:custGeom>
          <a:blipFill>
            <a:blip r:embed="rId6"/>
            <a:stretch>
              <a:fillRect l="0" t="0" r="0" b="0"/>
            </a:stretch>
          </a:blipFill>
        </p:spPr>
      </p:sp>
      <p:sp>
        <p:nvSpPr>
          <p:cNvPr name="TextBox 7" id="7"/>
          <p:cNvSpPr txBox="true"/>
          <p:nvPr/>
        </p:nvSpPr>
        <p:spPr>
          <a:xfrm rot="0">
            <a:off x="8115455" y="1048111"/>
            <a:ext cx="9701923" cy="3990467"/>
          </a:xfrm>
          <a:prstGeom prst="rect">
            <a:avLst/>
          </a:prstGeom>
        </p:spPr>
        <p:txBody>
          <a:bodyPr anchor="t" rtlCol="false" tIns="0" lIns="0" bIns="0" rIns="0">
            <a:spAutoFit/>
          </a:bodyPr>
          <a:lstStyle/>
          <a:p>
            <a:pPr algn="l">
              <a:lnSpc>
                <a:spcPts val="2879"/>
              </a:lnSpc>
            </a:pPr>
            <a:r>
              <a:rPr lang="en-US" sz="2400">
                <a:solidFill>
                  <a:srgbClr val="000000"/>
                </a:solidFill>
                <a:latin typeface="Glacial Indifference"/>
                <a:ea typeface="Glacial Indifference"/>
                <a:cs typeface="Glacial Indifference"/>
                <a:sym typeface="Glacial Indifference"/>
              </a:rPr>
              <a:t>Developed an outdoor recreation and river education platform focused on accessibility, trip planning, conservation awareness, and community-driven outdoor content. Built the website and user experience with an emphasis on mobile usability, educational resources, and practical float-planning tools designed to help paddlers safely explore regional rivers.</a:t>
            </a:r>
          </a:p>
          <a:p>
            <a:pPr algn="l">
              <a:lnSpc>
                <a:spcPts val="2879"/>
              </a:lnSpc>
            </a:pPr>
            <a:r>
              <a:rPr lang="en-US" sz="2400">
                <a:solidFill>
                  <a:srgbClr val="000000"/>
                </a:solidFill>
                <a:latin typeface="Glacial Indifference"/>
                <a:ea typeface="Glacial Indifference"/>
                <a:cs typeface="Glacial Indifference"/>
                <a:sym typeface="Glacial Indifference"/>
              </a:rPr>
              <a:t>Created custom interactive float trip systems featuring launch points, mileage estimates, float duration guidance, camping notes, river conditions, and seasonal safety considerations. Integrated live river gauge data and structured informational content to create a more beginner-friendly and data-informed outdoor recreation experience that balances storytelling, education, and practical planning tools.</a:t>
            </a:r>
          </a:p>
        </p:txBody>
      </p:sp>
      <p:sp>
        <p:nvSpPr>
          <p:cNvPr name="TextBox 8" id="8"/>
          <p:cNvSpPr txBox="true"/>
          <p:nvPr/>
        </p:nvSpPr>
        <p:spPr>
          <a:xfrm rot="0">
            <a:off x="8115455" y="514285"/>
            <a:ext cx="7847341" cy="428690"/>
          </a:xfrm>
          <a:prstGeom prst="rect">
            <a:avLst/>
          </a:prstGeom>
        </p:spPr>
        <p:txBody>
          <a:bodyPr anchor="t" rtlCol="false" tIns="0" lIns="0" bIns="0" rIns="0">
            <a:spAutoFit/>
          </a:bodyPr>
          <a:lstStyle/>
          <a:p>
            <a:pPr algn="l">
              <a:lnSpc>
                <a:spcPts val="3359"/>
              </a:lnSpc>
            </a:pPr>
            <a:r>
              <a:rPr lang="en-US" sz="2799" b="true">
                <a:solidFill>
                  <a:srgbClr val="3C5A3E"/>
                </a:solidFill>
                <a:latin typeface="Glacial Indifference Bold"/>
                <a:ea typeface="Glacial Indifference Bold"/>
                <a:cs typeface="Glacial Indifference Bold"/>
                <a:sym typeface="Glacial Indifference Bold"/>
              </a:rPr>
              <a:t>Outd</a:t>
            </a:r>
            <a:r>
              <a:rPr lang="en-US" sz="2799" b="true">
                <a:solidFill>
                  <a:srgbClr val="3C5A3E"/>
                </a:solidFill>
                <a:latin typeface="Glacial Indifference Bold"/>
                <a:ea typeface="Glacial Indifference Bold"/>
                <a:cs typeface="Glacial Indifference Bold"/>
                <a:sym typeface="Glacial Indifference Bold"/>
              </a:rPr>
              <a:t>oor Recreation Site Platform Development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5F4ED"/>
        </a:solidFill>
      </p:bgPr>
    </p:bg>
    <p:spTree>
      <p:nvGrpSpPr>
        <p:cNvPr id="1" name=""/>
        <p:cNvGrpSpPr/>
        <p:nvPr/>
      </p:nvGrpSpPr>
      <p:grpSpPr>
        <a:xfrm>
          <a:off x="0" y="0"/>
          <a:ext cx="0" cy="0"/>
          <a:chOff x="0" y="0"/>
          <a:chExt cx="0" cy="0"/>
        </a:xfrm>
      </p:grpSpPr>
      <p:sp>
        <p:nvSpPr>
          <p:cNvPr name="Freeform 2" id="2"/>
          <p:cNvSpPr/>
          <p:nvPr/>
        </p:nvSpPr>
        <p:spPr>
          <a:xfrm flipH="false" flipV="false" rot="0">
            <a:off x="35461" y="0"/>
            <a:ext cx="5160379" cy="477335"/>
          </a:xfrm>
          <a:custGeom>
            <a:avLst/>
            <a:gdLst/>
            <a:ahLst/>
            <a:cxnLst/>
            <a:rect r="r" b="b" t="t" l="l"/>
            <a:pathLst>
              <a:path h="477335" w="5160379">
                <a:moveTo>
                  <a:pt x="0" y="0"/>
                </a:moveTo>
                <a:lnTo>
                  <a:pt x="5160379" y="0"/>
                </a:lnTo>
                <a:lnTo>
                  <a:pt x="5160379" y="477335"/>
                </a:lnTo>
                <a:lnTo>
                  <a:pt x="0" y="477335"/>
                </a:lnTo>
                <a:lnTo>
                  <a:pt x="0" y="0"/>
                </a:lnTo>
                <a:close/>
              </a:path>
            </a:pathLst>
          </a:custGeom>
          <a:blipFill>
            <a:blip r:embed="rId2"/>
            <a:stretch>
              <a:fillRect l="0" t="0" r="0" b="0"/>
            </a:stretch>
          </a:blipFill>
        </p:spPr>
      </p:sp>
      <p:sp>
        <p:nvSpPr>
          <p:cNvPr name="Freeform 3" id="3"/>
          <p:cNvSpPr/>
          <p:nvPr/>
        </p:nvSpPr>
        <p:spPr>
          <a:xfrm flipH="false" flipV="false" rot="0">
            <a:off x="35461" y="477335"/>
            <a:ext cx="5160379" cy="2070602"/>
          </a:xfrm>
          <a:custGeom>
            <a:avLst/>
            <a:gdLst/>
            <a:ahLst/>
            <a:cxnLst/>
            <a:rect r="r" b="b" t="t" l="l"/>
            <a:pathLst>
              <a:path h="2070602" w="5160379">
                <a:moveTo>
                  <a:pt x="0" y="0"/>
                </a:moveTo>
                <a:lnTo>
                  <a:pt x="5160379" y="0"/>
                </a:lnTo>
                <a:lnTo>
                  <a:pt x="5160379" y="2070602"/>
                </a:lnTo>
                <a:lnTo>
                  <a:pt x="0" y="2070602"/>
                </a:lnTo>
                <a:lnTo>
                  <a:pt x="0" y="0"/>
                </a:lnTo>
                <a:close/>
              </a:path>
            </a:pathLst>
          </a:custGeom>
          <a:blipFill>
            <a:blip r:embed="rId3"/>
            <a:stretch>
              <a:fillRect l="0" t="0" r="0" b="0"/>
            </a:stretch>
          </a:blipFill>
        </p:spPr>
      </p:sp>
      <p:sp>
        <p:nvSpPr>
          <p:cNvPr name="Freeform 4" id="4"/>
          <p:cNvSpPr/>
          <p:nvPr/>
        </p:nvSpPr>
        <p:spPr>
          <a:xfrm flipH="false" flipV="false" rot="0">
            <a:off x="35461" y="2538386"/>
            <a:ext cx="5160379" cy="2484381"/>
          </a:xfrm>
          <a:custGeom>
            <a:avLst/>
            <a:gdLst/>
            <a:ahLst/>
            <a:cxnLst/>
            <a:rect r="r" b="b" t="t" l="l"/>
            <a:pathLst>
              <a:path h="2484381" w="5160379">
                <a:moveTo>
                  <a:pt x="0" y="0"/>
                </a:moveTo>
                <a:lnTo>
                  <a:pt x="5160379" y="0"/>
                </a:lnTo>
                <a:lnTo>
                  <a:pt x="5160379" y="2484381"/>
                </a:lnTo>
                <a:lnTo>
                  <a:pt x="0" y="2484381"/>
                </a:lnTo>
                <a:lnTo>
                  <a:pt x="0" y="0"/>
                </a:lnTo>
                <a:close/>
              </a:path>
            </a:pathLst>
          </a:custGeom>
          <a:blipFill>
            <a:blip r:embed="rId4"/>
            <a:stretch>
              <a:fillRect l="-11158" t="0" r="-8824" b="0"/>
            </a:stretch>
          </a:blipFill>
        </p:spPr>
      </p:sp>
      <p:sp>
        <p:nvSpPr>
          <p:cNvPr name="Freeform 5" id="5"/>
          <p:cNvSpPr/>
          <p:nvPr/>
        </p:nvSpPr>
        <p:spPr>
          <a:xfrm flipH="false" flipV="false" rot="0">
            <a:off x="35461" y="5022767"/>
            <a:ext cx="5160379" cy="2570210"/>
          </a:xfrm>
          <a:custGeom>
            <a:avLst/>
            <a:gdLst/>
            <a:ahLst/>
            <a:cxnLst/>
            <a:rect r="r" b="b" t="t" l="l"/>
            <a:pathLst>
              <a:path h="2570210" w="5160379">
                <a:moveTo>
                  <a:pt x="0" y="0"/>
                </a:moveTo>
                <a:lnTo>
                  <a:pt x="5160379" y="0"/>
                </a:lnTo>
                <a:lnTo>
                  <a:pt x="5160379" y="2570209"/>
                </a:lnTo>
                <a:lnTo>
                  <a:pt x="0" y="2570209"/>
                </a:lnTo>
                <a:lnTo>
                  <a:pt x="0" y="0"/>
                </a:lnTo>
                <a:close/>
              </a:path>
            </a:pathLst>
          </a:custGeom>
          <a:blipFill>
            <a:blip r:embed="rId5"/>
            <a:stretch>
              <a:fillRect l="-11990" t="0" r="-11990" b="0"/>
            </a:stretch>
          </a:blipFill>
        </p:spPr>
      </p:sp>
      <p:sp>
        <p:nvSpPr>
          <p:cNvPr name="Freeform 6" id="6"/>
          <p:cNvSpPr/>
          <p:nvPr/>
        </p:nvSpPr>
        <p:spPr>
          <a:xfrm flipH="false" flipV="false" rot="0">
            <a:off x="35461" y="7585137"/>
            <a:ext cx="5160379" cy="2701863"/>
          </a:xfrm>
          <a:custGeom>
            <a:avLst/>
            <a:gdLst/>
            <a:ahLst/>
            <a:cxnLst/>
            <a:rect r="r" b="b" t="t" l="l"/>
            <a:pathLst>
              <a:path h="2701863" w="5160379">
                <a:moveTo>
                  <a:pt x="0" y="0"/>
                </a:moveTo>
                <a:lnTo>
                  <a:pt x="5160379" y="0"/>
                </a:lnTo>
                <a:lnTo>
                  <a:pt x="5160379" y="2701863"/>
                </a:lnTo>
                <a:lnTo>
                  <a:pt x="0" y="2701863"/>
                </a:lnTo>
                <a:lnTo>
                  <a:pt x="0" y="0"/>
                </a:lnTo>
                <a:close/>
              </a:path>
            </a:pathLst>
          </a:custGeom>
          <a:blipFill>
            <a:blip r:embed="rId6"/>
            <a:stretch>
              <a:fillRect l="0" t="0" r="0" b="0"/>
            </a:stretch>
          </a:blipFill>
        </p:spPr>
      </p:sp>
      <p:sp>
        <p:nvSpPr>
          <p:cNvPr name="Freeform 7" id="7"/>
          <p:cNvSpPr/>
          <p:nvPr/>
        </p:nvSpPr>
        <p:spPr>
          <a:xfrm flipH="false" flipV="false" rot="0">
            <a:off x="5453369" y="85751"/>
            <a:ext cx="4102587" cy="2538386"/>
          </a:xfrm>
          <a:custGeom>
            <a:avLst/>
            <a:gdLst/>
            <a:ahLst/>
            <a:cxnLst/>
            <a:rect r="r" b="b" t="t" l="l"/>
            <a:pathLst>
              <a:path h="2538386" w="4102587">
                <a:moveTo>
                  <a:pt x="0" y="0"/>
                </a:moveTo>
                <a:lnTo>
                  <a:pt x="4102587" y="0"/>
                </a:lnTo>
                <a:lnTo>
                  <a:pt x="4102587" y="2538386"/>
                </a:lnTo>
                <a:lnTo>
                  <a:pt x="0" y="2538386"/>
                </a:lnTo>
                <a:lnTo>
                  <a:pt x="0" y="0"/>
                </a:lnTo>
                <a:close/>
              </a:path>
            </a:pathLst>
          </a:custGeom>
          <a:blipFill>
            <a:blip r:embed="rId7"/>
            <a:stretch>
              <a:fillRect l="-15079" t="0" r="-6103" b="-2411"/>
            </a:stretch>
          </a:blipFill>
        </p:spPr>
      </p:sp>
      <p:sp>
        <p:nvSpPr>
          <p:cNvPr name="Freeform 8" id="8"/>
          <p:cNvSpPr/>
          <p:nvPr/>
        </p:nvSpPr>
        <p:spPr>
          <a:xfrm flipH="false" flipV="false" rot="0">
            <a:off x="5453369" y="2731329"/>
            <a:ext cx="4141475" cy="1719268"/>
          </a:xfrm>
          <a:custGeom>
            <a:avLst/>
            <a:gdLst/>
            <a:ahLst/>
            <a:cxnLst/>
            <a:rect r="r" b="b" t="t" l="l"/>
            <a:pathLst>
              <a:path h="1719268" w="4141475">
                <a:moveTo>
                  <a:pt x="0" y="0"/>
                </a:moveTo>
                <a:lnTo>
                  <a:pt x="4141475" y="0"/>
                </a:lnTo>
                <a:lnTo>
                  <a:pt x="4141475" y="1719268"/>
                </a:lnTo>
                <a:lnTo>
                  <a:pt x="0" y="1719268"/>
                </a:lnTo>
                <a:lnTo>
                  <a:pt x="0" y="0"/>
                </a:lnTo>
                <a:close/>
              </a:path>
            </a:pathLst>
          </a:custGeom>
          <a:blipFill>
            <a:blip r:embed="rId8"/>
            <a:stretch>
              <a:fillRect l="0" t="0" r="0" b="0"/>
            </a:stretch>
          </a:blipFill>
        </p:spPr>
      </p:sp>
      <p:sp>
        <p:nvSpPr>
          <p:cNvPr name="Freeform 9" id="9"/>
          <p:cNvSpPr/>
          <p:nvPr/>
        </p:nvSpPr>
        <p:spPr>
          <a:xfrm flipH="false" flipV="false" rot="0">
            <a:off x="5453369" y="4595915"/>
            <a:ext cx="4141475" cy="5624410"/>
          </a:xfrm>
          <a:custGeom>
            <a:avLst/>
            <a:gdLst/>
            <a:ahLst/>
            <a:cxnLst/>
            <a:rect r="r" b="b" t="t" l="l"/>
            <a:pathLst>
              <a:path h="5624410" w="4141475">
                <a:moveTo>
                  <a:pt x="0" y="0"/>
                </a:moveTo>
                <a:lnTo>
                  <a:pt x="4141475" y="0"/>
                </a:lnTo>
                <a:lnTo>
                  <a:pt x="4141475" y="5624410"/>
                </a:lnTo>
                <a:lnTo>
                  <a:pt x="0" y="5624410"/>
                </a:lnTo>
                <a:lnTo>
                  <a:pt x="0" y="0"/>
                </a:lnTo>
                <a:close/>
              </a:path>
            </a:pathLst>
          </a:custGeom>
          <a:blipFill>
            <a:blip r:embed="rId9"/>
            <a:stretch>
              <a:fillRect l="-70658" t="0" r="-68483" b="0"/>
            </a:stretch>
          </a:blipFill>
        </p:spPr>
      </p:sp>
      <p:sp>
        <p:nvSpPr>
          <p:cNvPr name="Freeform 10" id="10"/>
          <p:cNvSpPr/>
          <p:nvPr/>
        </p:nvSpPr>
        <p:spPr>
          <a:xfrm flipH="false" flipV="false" rot="0">
            <a:off x="10367981" y="3780576"/>
            <a:ext cx="3295582" cy="1647791"/>
          </a:xfrm>
          <a:custGeom>
            <a:avLst/>
            <a:gdLst/>
            <a:ahLst/>
            <a:cxnLst/>
            <a:rect r="r" b="b" t="t" l="l"/>
            <a:pathLst>
              <a:path h="1647791" w="3295582">
                <a:moveTo>
                  <a:pt x="0" y="0"/>
                </a:moveTo>
                <a:lnTo>
                  <a:pt x="3295582" y="0"/>
                </a:lnTo>
                <a:lnTo>
                  <a:pt x="3295582" y="1647791"/>
                </a:lnTo>
                <a:lnTo>
                  <a:pt x="0" y="16477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9852019" y="1048111"/>
            <a:ext cx="7847341" cy="2180948"/>
          </a:xfrm>
          <a:prstGeom prst="rect">
            <a:avLst/>
          </a:prstGeom>
        </p:spPr>
        <p:txBody>
          <a:bodyPr anchor="t" rtlCol="false" tIns="0" lIns="0" bIns="0" rIns="0">
            <a:spAutoFit/>
          </a:bodyPr>
          <a:lstStyle/>
          <a:p>
            <a:pPr algn="l">
              <a:lnSpc>
                <a:spcPts val="2879"/>
              </a:lnSpc>
            </a:pPr>
            <a:r>
              <a:rPr lang="en-US" sz="2400">
                <a:solidFill>
                  <a:srgbClr val="000000"/>
                </a:solidFill>
                <a:latin typeface="Glacial Indifference"/>
                <a:ea typeface="Glacial Indifference"/>
                <a:cs typeface="Glacial Indifference"/>
                <a:sym typeface="Glacial Indifference"/>
              </a:rPr>
              <a:t>Built and developed an ecommerce website with a strong focus on customer experience, conversion optimization, and streamlined floral ordering workflows. Designed custom checkout systems tailored specifically to subscription products, gifting experiences, and delivery logistics using HTML, CSS, and ecommerce platform customization.</a:t>
            </a:r>
          </a:p>
        </p:txBody>
      </p:sp>
      <p:sp>
        <p:nvSpPr>
          <p:cNvPr name="TextBox 12" id="12"/>
          <p:cNvSpPr txBox="true"/>
          <p:nvPr/>
        </p:nvSpPr>
        <p:spPr>
          <a:xfrm rot="0">
            <a:off x="9852019" y="329824"/>
            <a:ext cx="7847341" cy="428690"/>
          </a:xfrm>
          <a:prstGeom prst="rect">
            <a:avLst/>
          </a:prstGeom>
        </p:spPr>
        <p:txBody>
          <a:bodyPr anchor="t" rtlCol="false" tIns="0" lIns="0" bIns="0" rIns="0">
            <a:spAutoFit/>
          </a:bodyPr>
          <a:lstStyle/>
          <a:p>
            <a:pPr algn="l">
              <a:lnSpc>
                <a:spcPts val="3359"/>
              </a:lnSpc>
            </a:pPr>
            <a:r>
              <a:rPr lang="en-US" sz="2799" b="true">
                <a:solidFill>
                  <a:srgbClr val="3C5A3E"/>
                </a:solidFill>
                <a:latin typeface="Glacial Indifference Bold"/>
                <a:ea typeface="Glacial Indifference Bold"/>
                <a:cs typeface="Glacial Indifference Bold"/>
                <a:sym typeface="Glacial Indifference Bold"/>
              </a:rPr>
              <a:t>Ecommerce Development &amp; UX</a:t>
            </a:r>
          </a:p>
        </p:txBody>
      </p:sp>
      <p:sp>
        <p:nvSpPr>
          <p:cNvPr name="TextBox 13" id="13"/>
          <p:cNvSpPr txBox="true"/>
          <p:nvPr/>
        </p:nvSpPr>
        <p:spPr>
          <a:xfrm rot="0">
            <a:off x="10529220" y="4395809"/>
            <a:ext cx="7170140" cy="5505320"/>
          </a:xfrm>
          <a:prstGeom prst="rect">
            <a:avLst/>
          </a:prstGeom>
        </p:spPr>
        <p:txBody>
          <a:bodyPr anchor="t" rtlCol="false" tIns="0" lIns="0" bIns="0" rIns="0">
            <a:spAutoFit/>
          </a:bodyPr>
          <a:lstStyle/>
          <a:p>
            <a:pPr algn="ctr">
              <a:lnSpc>
                <a:spcPts val="2400"/>
              </a:lnSpc>
            </a:pPr>
            <a:r>
              <a:rPr lang="en-US" sz="2000" i="true">
                <a:solidFill>
                  <a:srgbClr val="000000"/>
                </a:solidFill>
                <a:latin typeface="Glacial Indifference Italics"/>
                <a:ea typeface="Glacial Indifference Italics"/>
                <a:cs typeface="Glacial Indifference Italics"/>
                <a:sym typeface="Glacial Indifference Italics"/>
              </a:rPr>
              <a:t>“We have had such a wonderful experience working with Marissa of Fresh Content Co. to create our website for our flower shop, Olive &amp; Honey. She made what could have been an overwhelming process feel easy, organized, and even enjoyable. She was proactive from start to finish, always thinking ahead and offering helpful suggestions that made our website and marketing stronger. At the same time, she really listened to our ideas and feedback, making sure the final result truly reflected our brand. She was reliable with timelines, clear in her communication, and delivered exactly what she promised—beautiful design paired with functionality that actually works for our business. Since launching, we’ve seen a noticeable improvement in how we present ourselves online and connect with customers, and we couldn’t be happier. We highly recommend Fresh Content Co. to anyone looking for someone who is not only talented, but also easy to work with and genuinely invested in your success.” </a:t>
            </a:r>
          </a:p>
          <a:p>
            <a:pPr algn="ctr">
              <a:lnSpc>
                <a:spcPts val="2400"/>
              </a:lnSpc>
            </a:pPr>
            <a:r>
              <a:rPr lang="en-US" sz="2000">
                <a:solidFill>
                  <a:srgbClr val="000000"/>
                </a:solidFill>
                <a:latin typeface="Glacial Indifference"/>
                <a:ea typeface="Glacial Indifference"/>
                <a:cs typeface="Glacial Indifference"/>
                <a:sym typeface="Glacial Indifference"/>
              </a:rPr>
              <a:t>- McCall &amp; Mati, Owners of Olive &amp; Honey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5F4E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027422" cy="6425682"/>
          </a:xfrm>
          <a:custGeom>
            <a:avLst/>
            <a:gdLst/>
            <a:ahLst/>
            <a:cxnLst/>
            <a:rect r="r" b="b" t="t" l="l"/>
            <a:pathLst>
              <a:path h="6425682" w="4027422">
                <a:moveTo>
                  <a:pt x="0" y="0"/>
                </a:moveTo>
                <a:lnTo>
                  <a:pt x="4027422" y="0"/>
                </a:lnTo>
                <a:lnTo>
                  <a:pt x="4027422" y="6425682"/>
                </a:lnTo>
                <a:lnTo>
                  <a:pt x="0" y="6425682"/>
                </a:lnTo>
                <a:lnTo>
                  <a:pt x="0" y="0"/>
                </a:lnTo>
                <a:close/>
              </a:path>
            </a:pathLst>
          </a:custGeom>
          <a:blipFill>
            <a:blip r:embed="rId2"/>
            <a:stretch>
              <a:fillRect l="0" t="0" r="0" b="0"/>
            </a:stretch>
          </a:blipFill>
        </p:spPr>
      </p:sp>
      <p:sp>
        <p:nvSpPr>
          <p:cNvPr name="Freeform 3" id="3"/>
          <p:cNvSpPr/>
          <p:nvPr/>
        </p:nvSpPr>
        <p:spPr>
          <a:xfrm flipH="false" flipV="false" rot="0">
            <a:off x="0" y="8543851"/>
            <a:ext cx="4027422" cy="1743149"/>
          </a:xfrm>
          <a:custGeom>
            <a:avLst/>
            <a:gdLst/>
            <a:ahLst/>
            <a:cxnLst/>
            <a:rect r="r" b="b" t="t" l="l"/>
            <a:pathLst>
              <a:path h="1743149" w="4027422">
                <a:moveTo>
                  <a:pt x="0" y="0"/>
                </a:moveTo>
                <a:lnTo>
                  <a:pt x="4027422" y="0"/>
                </a:lnTo>
                <a:lnTo>
                  <a:pt x="4027422" y="1743149"/>
                </a:lnTo>
                <a:lnTo>
                  <a:pt x="0" y="1743149"/>
                </a:lnTo>
                <a:lnTo>
                  <a:pt x="0" y="0"/>
                </a:lnTo>
                <a:close/>
              </a:path>
            </a:pathLst>
          </a:custGeom>
          <a:blipFill>
            <a:blip r:embed="rId3"/>
            <a:stretch>
              <a:fillRect l="0" t="-217387" r="0" b="0"/>
            </a:stretch>
          </a:blipFill>
        </p:spPr>
      </p:sp>
      <p:sp>
        <p:nvSpPr>
          <p:cNvPr name="Freeform 4" id="4"/>
          <p:cNvSpPr/>
          <p:nvPr/>
        </p:nvSpPr>
        <p:spPr>
          <a:xfrm flipH="false" flipV="false" rot="0">
            <a:off x="0" y="6293678"/>
            <a:ext cx="4027422" cy="2256468"/>
          </a:xfrm>
          <a:custGeom>
            <a:avLst/>
            <a:gdLst/>
            <a:ahLst/>
            <a:cxnLst/>
            <a:rect r="r" b="b" t="t" l="l"/>
            <a:pathLst>
              <a:path h="2256468" w="4027422">
                <a:moveTo>
                  <a:pt x="0" y="0"/>
                </a:moveTo>
                <a:lnTo>
                  <a:pt x="4027422" y="0"/>
                </a:lnTo>
                <a:lnTo>
                  <a:pt x="4027422" y="2256469"/>
                </a:lnTo>
                <a:lnTo>
                  <a:pt x="0" y="2256469"/>
                </a:lnTo>
                <a:lnTo>
                  <a:pt x="0" y="0"/>
                </a:lnTo>
                <a:close/>
              </a:path>
            </a:pathLst>
          </a:custGeom>
          <a:blipFill>
            <a:blip r:embed="rId4"/>
            <a:stretch>
              <a:fillRect l="0" t="0" r="-6213" b="0"/>
            </a:stretch>
          </a:blipFill>
        </p:spPr>
      </p:sp>
      <p:sp>
        <p:nvSpPr>
          <p:cNvPr name="Freeform 5" id="5"/>
          <p:cNvSpPr/>
          <p:nvPr/>
        </p:nvSpPr>
        <p:spPr>
          <a:xfrm flipH="false" flipV="false" rot="0">
            <a:off x="10841420" y="6891865"/>
            <a:ext cx="6670777" cy="3044589"/>
          </a:xfrm>
          <a:custGeom>
            <a:avLst/>
            <a:gdLst/>
            <a:ahLst/>
            <a:cxnLst/>
            <a:rect r="r" b="b" t="t" l="l"/>
            <a:pathLst>
              <a:path h="3044589" w="6670777">
                <a:moveTo>
                  <a:pt x="0" y="0"/>
                </a:moveTo>
                <a:lnTo>
                  <a:pt x="6670778" y="0"/>
                </a:lnTo>
                <a:lnTo>
                  <a:pt x="6670778" y="3044588"/>
                </a:lnTo>
                <a:lnTo>
                  <a:pt x="0" y="3044588"/>
                </a:lnTo>
                <a:lnTo>
                  <a:pt x="0" y="0"/>
                </a:lnTo>
                <a:close/>
              </a:path>
            </a:pathLst>
          </a:custGeom>
          <a:blipFill>
            <a:blip r:embed="rId5"/>
            <a:stretch>
              <a:fillRect l="0" t="0" r="0" b="0"/>
            </a:stretch>
          </a:blipFill>
        </p:spPr>
      </p:sp>
      <p:sp>
        <p:nvSpPr>
          <p:cNvPr name="Freeform 6" id="6"/>
          <p:cNvSpPr/>
          <p:nvPr/>
        </p:nvSpPr>
        <p:spPr>
          <a:xfrm flipH="false" flipV="false" rot="0">
            <a:off x="10841420" y="3006132"/>
            <a:ext cx="6670777" cy="618739"/>
          </a:xfrm>
          <a:custGeom>
            <a:avLst/>
            <a:gdLst/>
            <a:ahLst/>
            <a:cxnLst/>
            <a:rect r="r" b="b" t="t" l="l"/>
            <a:pathLst>
              <a:path h="618739" w="6670777">
                <a:moveTo>
                  <a:pt x="0" y="0"/>
                </a:moveTo>
                <a:lnTo>
                  <a:pt x="6670778" y="0"/>
                </a:lnTo>
                <a:lnTo>
                  <a:pt x="6670778" y="618739"/>
                </a:lnTo>
                <a:lnTo>
                  <a:pt x="0" y="618739"/>
                </a:lnTo>
                <a:lnTo>
                  <a:pt x="0" y="0"/>
                </a:lnTo>
                <a:close/>
              </a:path>
            </a:pathLst>
          </a:custGeom>
          <a:blipFill>
            <a:blip r:embed="rId6"/>
            <a:stretch>
              <a:fillRect l="0" t="0" r="0" b="0"/>
            </a:stretch>
          </a:blipFill>
        </p:spPr>
      </p:sp>
      <p:sp>
        <p:nvSpPr>
          <p:cNvPr name="Freeform 7" id="7"/>
          <p:cNvSpPr/>
          <p:nvPr/>
        </p:nvSpPr>
        <p:spPr>
          <a:xfrm flipH="false" flipV="false" rot="0">
            <a:off x="10841420" y="3624871"/>
            <a:ext cx="6670777" cy="3241246"/>
          </a:xfrm>
          <a:custGeom>
            <a:avLst/>
            <a:gdLst/>
            <a:ahLst/>
            <a:cxnLst/>
            <a:rect r="r" b="b" t="t" l="l"/>
            <a:pathLst>
              <a:path h="3241246" w="6670777">
                <a:moveTo>
                  <a:pt x="0" y="0"/>
                </a:moveTo>
                <a:lnTo>
                  <a:pt x="6670778" y="0"/>
                </a:lnTo>
                <a:lnTo>
                  <a:pt x="6670778" y="3241246"/>
                </a:lnTo>
                <a:lnTo>
                  <a:pt x="0" y="3241246"/>
                </a:lnTo>
                <a:lnTo>
                  <a:pt x="0" y="0"/>
                </a:lnTo>
                <a:close/>
              </a:path>
            </a:pathLst>
          </a:custGeom>
          <a:blipFill>
            <a:blip r:embed="rId7"/>
            <a:stretch>
              <a:fillRect l="0" t="-17053" r="0" b="0"/>
            </a:stretch>
          </a:blipFill>
        </p:spPr>
      </p:sp>
      <p:sp>
        <p:nvSpPr>
          <p:cNvPr name="TextBox 8" id="8"/>
          <p:cNvSpPr txBox="true"/>
          <p:nvPr/>
        </p:nvSpPr>
        <p:spPr>
          <a:xfrm rot="0">
            <a:off x="4393982" y="6284153"/>
            <a:ext cx="5120801" cy="2904756"/>
          </a:xfrm>
          <a:prstGeom prst="rect">
            <a:avLst/>
          </a:prstGeom>
        </p:spPr>
        <p:txBody>
          <a:bodyPr anchor="t" rtlCol="false" tIns="0" lIns="0" bIns="0" rIns="0">
            <a:spAutoFit/>
          </a:bodyPr>
          <a:lstStyle/>
          <a:p>
            <a:pPr algn="l">
              <a:lnSpc>
                <a:spcPts val="2879"/>
              </a:lnSpc>
            </a:pPr>
            <a:r>
              <a:rPr lang="en-US" sz="2400">
                <a:solidFill>
                  <a:srgbClr val="000000"/>
                </a:solidFill>
                <a:latin typeface="Glacial Indifference"/>
                <a:ea typeface="Glacial Indifference"/>
                <a:cs typeface="Glacial Indifference"/>
                <a:sym typeface="Glacial Indifference"/>
              </a:rPr>
              <a:t>Devel</a:t>
            </a:r>
            <a:r>
              <a:rPr lang="en-US" sz="2400">
                <a:solidFill>
                  <a:srgbClr val="000000"/>
                </a:solidFill>
                <a:latin typeface="Glacial Indifference"/>
                <a:ea typeface="Glacial Indifference"/>
                <a:cs typeface="Glacial Indifference"/>
                <a:sym typeface="Glacial Indifference"/>
              </a:rPr>
              <a:t>oped a c</a:t>
            </a:r>
            <a:r>
              <a:rPr lang="en-US" sz="2400">
                <a:solidFill>
                  <a:srgbClr val="000000"/>
                </a:solidFill>
                <a:latin typeface="Glacial Indifference"/>
                <a:ea typeface="Glacial Indifference"/>
                <a:cs typeface="Glacial Indifference"/>
                <a:sym typeface="Glacial Indifference"/>
              </a:rPr>
              <a:t>lean, informational web experience for a multi-use event space and pop-up bar concept, focused on accessibility, event visibility, and cohesive brand presentation. Built custom branded styling elements using HTML and CSS to create a polished, immersive customer experience.</a:t>
            </a:r>
          </a:p>
        </p:txBody>
      </p:sp>
      <p:sp>
        <p:nvSpPr>
          <p:cNvPr name="Freeform 9" id="9"/>
          <p:cNvSpPr/>
          <p:nvPr/>
        </p:nvSpPr>
        <p:spPr>
          <a:xfrm flipH="false" flipV="false" rot="0">
            <a:off x="4232744" y="1358341"/>
            <a:ext cx="3295582" cy="1647791"/>
          </a:xfrm>
          <a:custGeom>
            <a:avLst/>
            <a:gdLst/>
            <a:ahLst/>
            <a:cxnLst/>
            <a:rect r="r" b="b" t="t" l="l"/>
            <a:pathLst>
              <a:path h="1647791" w="3295582">
                <a:moveTo>
                  <a:pt x="0" y="0"/>
                </a:moveTo>
                <a:lnTo>
                  <a:pt x="3295582" y="0"/>
                </a:lnTo>
                <a:lnTo>
                  <a:pt x="3295582" y="1647791"/>
                </a:lnTo>
                <a:lnTo>
                  <a:pt x="0" y="164779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4393982" y="1973573"/>
            <a:ext cx="4445212" cy="2457392"/>
          </a:xfrm>
          <a:prstGeom prst="rect">
            <a:avLst/>
          </a:prstGeom>
        </p:spPr>
        <p:txBody>
          <a:bodyPr anchor="t" rtlCol="false" tIns="0" lIns="0" bIns="0" rIns="0">
            <a:spAutoFit/>
          </a:bodyPr>
          <a:lstStyle/>
          <a:p>
            <a:pPr algn="ctr">
              <a:lnSpc>
                <a:spcPts val="2400"/>
              </a:lnSpc>
            </a:pPr>
            <a:r>
              <a:rPr lang="en-US" sz="2000" i="true">
                <a:solidFill>
                  <a:srgbClr val="000000"/>
                </a:solidFill>
                <a:latin typeface="Glacial Indifference Italics"/>
                <a:ea typeface="Glacial Indifference Italics"/>
                <a:cs typeface="Glacial Indifference Italics"/>
                <a:sym typeface="Glacial Indifference Italics"/>
              </a:rPr>
              <a:t>“Marissa designed and maintained my company website. She’s prompt, available, knowledgeable, smart, innovative and just a good, beautiful human. The kind of person you want to help reach your professional goals! So appreciative of her.”</a:t>
            </a:r>
          </a:p>
          <a:p>
            <a:pPr algn="ctr">
              <a:lnSpc>
                <a:spcPts val="2400"/>
              </a:lnSpc>
            </a:pPr>
            <a:r>
              <a:rPr lang="en-US" sz="2000">
                <a:solidFill>
                  <a:srgbClr val="000000"/>
                </a:solidFill>
                <a:latin typeface="Glacial Indifference"/>
                <a:ea typeface="Glacial Indifference"/>
                <a:cs typeface="Glacial Indifference"/>
                <a:sym typeface="Glacial Indifference"/>
              </a:rPr>
              <a:t>- Deanna, Owner of the Bloom Room</a:t>
            </a:r>
          </a:p>
        </p:txBody>
      </p:sp>
      <p:sp>
        <p:nvSpPr>
          <p:cNvPr name="TextBox 11" id="11"/>
          <p:cNvSpPr txBox="true"/>
          <p:nvPr/>
        </p:nvSpPr>
        <p:spPr>
          <a:xfrm rot="0">
            <a:off x="4393982" y="5263717"/>
            <a:ext cx="4864432" cy="847855"/>
          </a:xfrm>
          <a:prstGeom prst="rect">
            <a:avLst/>
          </a:prstGeom>
        </p:spPr>
        <p:txBody>
          <a:bodyPr anchor="t" rtlCol="false" tIns="0" lIns="0" bIns="0" rIns="0">
            <a:spAutoFit/>
          </a:bodyPr>
          <a:lstStyle/>
          <a:p>
            <a:pPr algn="l">
              <a:lnSpc>
                <a:spcPts val="3359"/>
              </a:lnSpc>
            </a:pPr>
            <a:r>
              <a:rPr lang="en-US" sz="2799" b="true">
                <a:solidFill>
                  <a:srgbClr val="3C5A3E"/>
                </a:solidFill>
                <a:latin typeface="Glacial Indifference Bold"/>
                <a:ea typeface="Glacial Indifference Bold"/>
                <a:cs typeface="Glacial Indifference Bold"/>
                <a:sym typeface="Glacial Indifference Bold"/>
              </a:rPr>
              <a:t>Event Space + Pop-Up Bar Web Development</a:t>
            </a:r>
          </a:p>
        </p:txBody>
      </p:sp>
      <p:sp>
        <p:nvSpPr>
          <p:cNvPr name="TextBox 12" id="12"/>
          <p:cNvSpPr txBox="true"/>
          <p:nvPr/>
        </p:nvSpPr>
        <p:spPr>
          <a:xfrm rot="0">
            <a:off x="10841420" y="300945"/>
            <a:ext cx="6432397" cy="428690"/>
          </a:xfrm>
          <a:prstGeom prst="rect">
            <a:avLst/>
          </a:prstGeom>
        </p:spPr>
        <p:txBody>
          <a:bodyPr anchor="t" rtlCol="false" tIns="0" lIns="0" bIns="0" rIns="0">
            <a:spAutoFit/>
          </a:bodyPr>
          <a:lstStyle/>
          <a:p>
            <a:pPr algn="l">
              <a:lnSpc>
                <a:spcPts val="3359"/>
              </a:lnSpc>
            </a:pPr>
            <a:r>
              <a:rPr lang="en-US" sz="2799" b="true">
                <a:solidFill>
                  <a:srgbClr val="3C5A3E"/>
                </a:solidFill>
                <a:latin typeface="Glacial Indifference Bold"/>
                <a:ea typeface="Glacial Indifference Bold"/>
                <a:cs typeface="Glacial Indifference Bold"/>
                <a:sym typeface="Glacial Indifference Bold"/>
              </a:rPr>
              <a:t>Custom Real Estate Website Build</a:t>
            </a:r>
          </a:p>
        </p:txBody>
      </p:sp>
      <p:sp>
        <p:nvSpPr>
          <p:cNvPr name="TextBox 13" id="13"/>
          <p:cNvSpPr txBox="true"/>
          <p:nvPr/>
        </p:nvSpPr>
        <p:spPr>
          <a:xfrm rot="0">
            <a:off x="10841420" y="834410"/>
            <a:ext cx="6670777" cy="1819044"/>
          </a:xfrm>
          <a:prstGeom prst="rect">
            <a:avLst/>
          </a:prstGeom>
        </p:spPr>
        <p:txBody>
          <a:bodyPr anchor="t" rtlCol="false" tIns="0" lIns="0" bIns="0" rIns="0">
            <a:spAutoFit/>
          </a:bodyPr>
          <a:lstStyle/>
          <a:p>
            <a:pPr algn="l">
              <a:lnSpc>
                <a:spcPts val="2879"/>
              </a:lnSpc>
            </a:pPr>
            <a:r>
              <a:rPr lang="en-US" sz="2400">
                <a:solidFill>
                  <a:srgbClr val="000000"/>
                </a:solidFill>
                <a:latin typeface="Glacial Indifference"/>
                <a:ea typeface="Glacial Indifference"/>
                <a:cs typeface="Glacial Indifference"/>
                <a:sym typeface="Glacial Indifference"/>
              </a:rPr>
              <a:t>Devel</a:t>
            </a:r>
            <a:r>
              <a:rPr lang="en-US" sz="2400">
                <a:solidFill>
                  <a:srgbClr val="000000"/>
                </a:solidFill>
                <a:latin typeface="Glacial Indifference"/>
                <a:ea typeface="Glacial Indifference"/>
                <a:cs typeface="Glacial Indifference"/>
                <a:sym typeface="Glacial Indifference"/>
              </a:rPr>
              <a:t>oped a cust</a:t>
            </a:r>
            <a:r>
              <a:rPr lang="en-US" sz="2400">
                <a:solidFill>
                  <a:srgbClr val="000000"/>
                </a:solidFill>
                <a:latin typeface="Glacial Indifference"/>
                <a:ea typeface="Glacial Indifference"/>
                <a:cs typeface="Glacial Indifference"/>
                <a:sym typeface="Glacial Indifference"/>
              </a:rPr>
              <a:t>om real estate website focused on usability, lead engagement, and educational SEO content. Built interactive buyer tools and integrated live property listings to create a more dynamic and informative customer experience.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5F4E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921830" cy="2054864"/>
          </a:xfrm>
          <a:custGeom>
            <a:avLst/>
            <a:gdLst/>
            <a:ahLst/>
            <a:cxnLst/>
            <a:rect r="r" b="b" t="t" l="l"/>
            <a:pathLst>
              <a:path h="2054864" w="4921830">
                <a:moveTo>
                  <a:pt x="0" y="0"/>
                </a:moveTo>
                <a:lnTo>
                  <a:pt x="4921830" y="0"/>
                </a:lnTo>
                <a:lnTo>
                  <a:pt x="4921830" y="2054864"/>
                </a:lnTo>
                <a:lnTo>
                  <a:pt x="0" y="2054864"/>
                </a:lnTo>
                <a:lnTo>
                  <a:pt x="0" y="0"/>
                </a:lnTo>
                <a:close/>
              </a:path>
            </a:pathLst>
          </a:custGeom>
          <a:blipFill>
            <a:blip r:embed="rId2"/>
            <a:stretch>
              <a:fillRect l="0" t="0" r="0" b="0"/>
            </a:stretch>
          </a:blipFill>
        </p:spPr>
      </p:sp>
      <p:sp>
        <p:nvSpPr>
          <p:cNvPr name="Freeform 3" id="3"/>
          <p:cNvSpPr/>
          <p:nvPr/>
        </p:nvSpPr>
        <p:spPr>
          <a:xfrm flipH="false" flipV="false" rot="0">
            <a:off x="0" y="2027427"/>
            <a:ext cx="4921830" cy="2633179"/>
          </a:xfrm>
          <a:custGeom>
            <a:avLst/>
            <a:gdLst/>
            <a:ahLst/>
            <a:cxnLst/>
            <a:rect r="r" b="b" t="t" l="l"/>
            <a:pathLst>
              <a:path h="2633179" w="4921830">
                <a:moveTo>
                  <a:pt x="0" y="0"/>
                </a:moveTo>
                <a:lnTo>
                  <a:pt x="4921830" y="0"/>
                </a:lnTo>
                <a:lnTo>
                  <a:pt x="4921830" y="2633180"/>
                </a:lnTo>
                <a:lnTo>
                  <a:pt x="0" y="2633180"/>
                </a:lnTo>
                <a:lnTo>
                  <a:pt x="0" y="0"/>
                </a:lnTo>
                <a:close/>
              </a:path>
            </a:pathLst>
          </a:custGeom>
          <a:blipFill>
            <a:blip r:embed="rId3"/>
            <a:stretch>
              <a:fillRect l="0" t="0" r="0" b="0"/>
            </a:stretch>
          </a:blipFill>
        </p:spPr>
      </p:sp>
      <p:sp>
        <p:nvSpPr>
          <p:cNvPr name="Freeform 4" id="4"/>
          <p:cNvSpPr/>
          <p:nvPr/>
        </p:nvSpPr>
        <p:spPr>
          <a:xfrm flipH="false" flipV="false" rot="0">
            <a:off x="0" y="4660607"/>
            <a:ext cx="4921830" cy="1165775"/>
          </a:xfrm>
          <a:custGeom>
            <a:avLst/>
            <a:gdLst/>
            <a:ahLst/>
            <a:cxnLst/>
            <a:rect r="r" b="b" t="t" l="l"/>
            <a:pathLst>
              <a:path h="1165775" w="4921830">
                <a:moveTo>
                  <a:pt x="0" y="0"/>
                </a:moveTo>
                <a:lnTo>
                  <a:pt x="4921830" y="0"/>
                </a:lnTo>
                <a:lnTo>
                  <a:pt x="4921830" y="1165774"/>
                </a:lnTo>
                <a:lnTo>
                  <a:pt x="0" y="1165774"/>
                </a:lnTo>
                <a:lnTo>
                  <a:pt x="0" y="0"/>
                </a:lnTo>
                <a:close/>
              </a:path>
            </a:pathLst>
          </a:custGeom>
          <a:blipFill>
            <a:blip r:embed="rId4"/>
            <a:stretch>
              <a:fillRect l="0" t="0" r="0" b="0"/>
            </a:stretch>
          </a:blipFill>
        </p:spPr>
      </p:sp>
      <p:sp>
        <p:nvSpPr>
          <p:cNvPr name="Freeform 5" id="5"/>
          <p:cNvSpPr/>
          <p:nvPr/>
        </p:nvSpPr>
        <p:spPr>
          <a:xfrm flipH="false" flipV="false" rot="0">
            <a:off x="0" y="7610250"/>
            <a:ext cx="4176322" cy="2676750"/>
          </a:xfrm>
          <a:custGeom>
            <a:avLst/>
            <a:gdLst/>
            <a:ahLst/>
            <a:cxnLst/>
            <a:rect r="r" b="b" t="t" l="l"/>
            <a:pathLst>
              <a:path h="2676750" w="4176322">
                <a:moveTo>
                  <a:pt x="0" y="0"/>
                </a:moveTo>
                <a:lnTo>
                  <a:pt x="4176322" y="0"/>
                </a:lnTo>
                <a:lnTo>
                  <a:pt x="4176322" y="2676750"/>
                </a:lnTo>
                <a:lnTo>
                  <a:pt x="0" y="2676750"/>
                </a:lnTo>
                <a:lnTo>
                  <a:pt x="0" y="0"/>
                </a:lnTo>
                <a:close/>
              </a:path>
            </a:pathLst>
          </a:custGeom>
          <a:blipFill>
            <a:blip r:embed="rId5"/>
            <a:stretch>
              <a:fillRect l="0" t="0" r="0" b="0"/>
            </a:stretch>
          </a:blipFill>
        </p:spPr>
      </p:sp>
      <p:sp>
        <p:nvSpPr>
          <p:cNvPr name="Freeform 6" id="6"/>
          <p:cNvSpPr/>
          <p:nvPr/>
        </p:nvSpPr>
        <p:spPr>
          <a:xfrm flipH="false" flipV="false" rot="0">
            <a:off x="3181023" y="8260248"/>
            <a:ext cx="4007582" cy="1208217"/>
          </a:xfrm>
          <a:custGeom>
            <a:avLst/>
            <a:gdLst/>
            <a:ahLst/>
            <a:cxnLst/>
            <a:rect r="r" b="b" t="t" l="l"/>
            <a:pathLst>
              <a:path h="1208217" w="4007582">
                <a:moveTo>
                  <a:pt x="0" y="0"/>
                </a:moveTo>
                <a:lnTo>
                  <a:pt x="4007582" y="0"/>
                </a:lnTo>
                <a:lnTo>
                  <a:pt x="4007582" y="1208217"/>
                </a:lnTo>
                <a:lnTo>
                  <a:pt x="0" y="1208217"/>
                </a:lnTo>
                <a:lnTo>
                  <a:pt x="0" y="0"/>
                </a:lnTo>
                <a:close/>
              </a:path>
            </a:pathLst>
          </a:custGeom>
          <a:blipFill>
            <a:blip r:embed="rId6"/>
            <a:stretch>
              <a:fillRect l="0" t="0" r="0" b="0"/>
            </a:stretch>
          </a:blipFill>
        </p:spPr>
      </p:sp>
      <p:sp>
        <p:nvSpPr>
          <p:cNvPr name="Freeform 7" id="7"/>
          <p:cNvSpPr/>
          <p:nvPr/>
        </p:nvSpPr>
        <p:spPr>
          <a:xfrm flipH="false" flipV="false" rot="0">
            <a:off x="2088161" y="5219961"/>
            <a:ext cx="3849841" cy="2494621"/>
          </a:xfrm>
          <a:custGeom>
            <a:avLst/>
            <a:gdLst/>
            <a:ahLst/>
            <a:cxnLst/>
            <a:rect r="r" b="b" t="t" l="l"/>
            <a:pathLst>
              <a:path h="2494621" w="3849841">
                <a:moveTo>
                  <a:pt x="0" y="0"/>
                </a:moveTo>
                <a:lnTo>
                  <a:pt x="3849841" y="0"/>
                </a:lnTo>
                <a:lnTo>
                  <a:pt x="3849841" y="2494621"/>
                </a:lnTo>
                <a:lnTo>
                  <a:pt x="0" y="2494621"/>
                </a:lnTo>
                <a:lnTo>
                  <a:pt x="0" y="0"/>
                </a:lnTo>
                <a:close/>
              </a:path>
            </a:pathLst>
          </a:custGeom>
          <a:blipFill>
            <a:blip r:embed="rId7"/>
            <a:stretch>
              <a:fillRect l="0" t="0" r="0" b="0"/>
            </a:stretch>
          </a:blipFill>
        </p:spPr>
      </p:sp>
      <p:sp>
        <p:nvSpPr>
          <p:cNvPr name="Freeform 8" id="8"/>
          <p:cNvSpPr/>
          <p:nvPr/>
        </p:nvSpPr>
        <p:spPr>
          <a:xfrm flipH="false" flipV="false" rot="0">
            <a:off x="10213103" y="91367"/>
            <a:ext cx="5793169" cy="2471550"/>
          </a:xfrm>
          <a:custGeom>
            <a:avLst/>
            <a:gdLst/>
            <a:ahLst/>
            <a:cxnLst/>
            <a:rect r="r" b="b" t="t" l="l"/>
            <a:pathLst>
              <a:path h="2471550" w="5793169">
                <a:moveTo>
                  <a:pt x="0" y="0"/>
                </a:moveTo>
                <a:lnTo>
                  <a:pt x="5793169" y="0"/>
                </a:lnTo>
                <a:lnTo>
                  <a:pt x="5793169" y="2471551"/>
                </a:lnTo>
                <a:lnTo>
                  <a:pt x="0" y="2471551"/>
                </a:lnTo>
                <a:lnTo>
                  <a:pt x="0" y="0"/>
                </a:lnTo>
                <a:close/>
              </a:path>
            </a:pathLst>
          </a:custGeom>
          <a:blipFill>
            <a:blip r:embed="rId8"/>
            <a:stretch>
              <a:fillRect l="0" t="0" r="0" b="0"/>
            </a:stretch>
          </a:blipFill>
        </p:spPr>
      </p:sp>
      <p:sp>
        <p:nvSpPr>
          <p:cNvPr name="Freeform 9" id="9"/>
          <p:cNvSpPr/>
          <p:nvPr/>
        </p:nvSpPr>
        <p:spPr>
          <a:xfrm flipH="false" flipV="false" rot="0">
            <a:off x="10213103" y="2562918"/>
            <a:ext cx="5793169" cy="2680576"/>
          </a:xfrm>
          <a:custGeom>
            <a:avLst/>
            <a:gdLst/>
            <a:ahLst/>
            <a:cxnLst/>
            <a:rect r="r" b="b" t="t" l="l"/>
            <a:pathLst>
              <a:path h="2680576" w="5793169">
                <a:moveTo>
                  <a:pt x="0" y="0"/>
                </a:moveTo>
                <a:lnTo>
                  <a:pt x="5793169" y="0"/>
                </a:lnTo>
                <a:lnTo>
                  <a:pt x="5793169" y="2680576"/>
                </a:lnTo>
                <a:lnTo>
                  <a:pt x="0" y="2680576"/>
                </a:lnTo>
                <a:lnTo>
                  <a:pt x="0" y="0"/>
                </a:lnTo>
                <a:close/>
              </a:path>
            </a:pathLst>
          </a:custGeom>
          <a:blipFill>
            <a:blip r:embed="rId9"/>
            <a:stretch>
              <a:fillRect l="-11659" t="0" r="-6802" b="0"/>
            </a:stretch>
          </a:blipFill>
        </p:spPr>
      </p:sp>
      <p:sp>
        <p:nvSpPr>
          <p:cNvPr name="Freeform 10" id="10"/>
          <p:cNvSpPr/>
          <p:nvPr/>
        </p:nvSpPr>
        <p:spPr>
          <a:xfrm flipH="false" flipV="false" rot="0">
            <a:off x="14391572" y="3136411"/>
            <a:ext cx="3896428" cy="4014178"/>
          </a:xfrm>
          <a:custGeom>
            <a:avLst/>
            <a:gdLst/>
            <a:ahLst/>
            <a:cxnLst/>
            <a:rect r="r" b="b" t="t" l="l"/>
            <a:pathLst>
              <a:path h="4014178" w="3896428">
                <a:moveTo>
                  <a:pt x="0" y="0"/>
                </a:moveTo>
                <a:lnTo>
                  <a:pt x="3896428" y="0"/>
                </a:lnTo>
                <a:lnTo>
                  <a:pt x="3896428" y="4014178"/>
                </a:lnTo>
                <a:lnTo>
                  <a:pt x="0" y="4014178"/>
                </a:lnTo>
                <a:lnTo>
                  <a:pt x="0" y="0"/>
                </a:lnTo>
                <a:close/>
              </a:path>
            </a:pathLst>
          </a:custGeom>
          <a:blipFill>
            <a:blip r:embed="rId10"/>
            <a:stretch>
              <a:fillRect l="0" t="0" r="0" b="0"/>
            </a:stretch>
          </a:blipFill>
        </p:spPr>
      </p:sp>
      <p:sp>
        <p:nvSpPr>
          <p:cNvPr name="TextBox 11" id="11"/>
          <p:cNvSpPr txBox="true"/>
          <p:nvPr/>
        </p:nvSpPr>
        <p:spPr>
          <a:xfrm rot="0">
            <a:off x="5092975" y="1396256"/>
            <a:ext cx="4189366" cy="2904756"/>
          </a:xfrm>
          <a:prstGeom prst="rect">
            <a:avLst/>
          </a:prstGeom>
        </p:spPr>
        <p:txBody>
          <a:bodyPr anchor="t" rtlCol="false" tIns="0" lIns="0" bIns="0" rIns="0">
            <a:spAutoFit/>
          </a:bodyPr>
          <a:lstStyle/>
          <a:p>
            <a:pPr algn="l">
              <a:lnSpc>
                <a:spcPts val="2879"/>
              </a:lnSpc>
            </a:pPr>
            <a:r>
              <a:rPr lang="en-US" sz="2400">
                <a:solidFill>
                  <a:srgbClr val="000000"/>
                </a:solidFill>
                <a:latin typeface="Glacial Indifference"/>
                <a:ea typeface="Glacial Indifference"/>
                <a:cs typeface="Glacial Indifference"/>
                <a:sym typeface="Glacial Indifference"/>
              </a:rPr>
              <a:t>Devel</a:t>
            </a:r>
            <a:r>
              <a:rPr lang="en-US" sz="2400">
                <a:solidFill>
                  <a:srgbClr val="000000"/>
                </a:solidFill>
                <a:latin typeface="Glacial Indifference"/>
                <a:ea typeface="Glacial Indifference"/>
                <a:cs typeface="Glacial Indifference"/>
                <a:sym typeface="Glacial Indifference"/>
              </a:rPr>
              <a:t>oped a c</a:t>
            </a:r>
            <a:r>
              <a:rPr lang="en-US" sz="2400">
                <a:solidFill>
                  <a:srgbClr val="000000"/>
                </a:solidFill>
                <a:latin typeface="Glacial Indifference"/>
                <a:ea typeface="Glacial Indifference"/>
                <a:cs typeface="Glacial Indifference"/>
                <a:sym typeface="Glacial Indifference"/>
              </a:rPr>
              <a:t>lean, informational website focused on accessibility, clarity, and local business visibility. Built within custom branded styling through HTML and CSS to create a polished, easy-to-navigate customer experience.</a:t>
            </a:r>
          </a:p>
        </p:txBody>
      </p:sp>
      <p:sp>
        <p:nvSpPr>
          <p:cNvPr name="TextBox 12" id="12"/>
          <p:cNvSpPr txBox="true"/>
          <p:nvPr/>
        </p:nvSpPr>
        <p:spPr>
          <a:xfrm rot="0">
            <a:off x="5092975" y="375819"/>
            <a:ext cx="3979629" cy="847855"/>
          </a:xfrm>
          <a:prstGeom prst="rect">
            <a:avLst/>
          </a:prstGeom>
        </p:spPr>
        <p:txBody>
          <a:bodyPr anchor="t" rtlCol="false" tIns="0" lIns="0" bIns="0" rIns="0">
            <a:spAutoFit/>
          </a:bodyPr>
          <a:lstStyle/>
          <a:p>
            <a:pPr algn="l">
              <a:lnSpc>
                <a:spcPts val="3359"/>
              </a:lnSpc>
            </a:pPr>
            <a:r>
              <a:rPr lang="en-US" sz="2799" b="true">
                <a:solidFill>
                  <a:srgbClr val="3C5A3E"/>
                </a:solidFill>
                <a:latin typeface="Glacial Indifference Bold"/>
                <a:ea typeface="Glacial Indifference Bold"/>
                <a:cs typeface="Glacial Indifference Bold"/>
                <a:sym typeface="Glacial Indifference Bold"/>
              </a:rPr>
              <a:t>Small Engine Repair </a:t>
            </a:r>
          </a:p>
          <a:p>
            <a:pPr algn="l">
              <a:lnSpc>
                <a:spcPts val="3359"/>
              </a:lnSpc>
            </a:pPr>
            <a:r>
              <a:rPr lang="en-US" sz="2799" b="true">
                <a:solidFill>
                  <a:srgbClr val="3C5A3E"/>
                </a:solidFill>
                <a:latin typeface="Glacial Indifference Bold"/>
                <a:ea typeface="Glacial Indifference Bold"/>
                <a:cs typeface="Glacial Indifference Bold"/>
                <a:sym typeface="Glacial Indifference Bold"/>
              </a:rPr>
              <a:t>Website Development</a:t>
            </a:r>
          </a:p>
        </p:txBody>
      </p:sp>
      <p:sp>
        <p:nvSpPr>
          <p:cNvPr name="TextBox 13" id="13"/>
          <p:cNvSpPr txBox="true"/>
          <p:nvPr/>
        </p:nvSpPr>
        <p:spPr>
          <a:xfrm rot="0">
            <a:off x="11439808" y="8140240"/>
            <a:ext cx="6571150" cy="1819044"/>
          </a:xfrm>
          <a:prstGeom prst="rect">
            <a:avLst/>
          </a:prstGeom>
        </p:spPr>
        <p:txBody>
          <a:bodyPr anchor="t" rtlCol="false" tIns="0" lIns="0" bIns="0" rIns="0">
            <a:spAutoFit/>
          </a:bodyPr>
          <a:lstStyle/>
          <a:p>
            <a:pPr algn="r">
              <a:lnSpc>
                <a:spcPts val="2879"/>
              </a:lnSpc>
            </a:pPr>
            <a:r>
              <a:rPr lang="en-US" sz="2400">
                <a:solidFill>
                  <a:srgbClr val="000000"/>
                </a:solidFill>
                <a:latin typeface="Glacial Indifference"/>
                <a:ea typeface="Glacial Indifference"/>
                <a:cs typeface="Glacial Indifference"/>
                <a:sym typeface="Glacial Indifference"/>
              </a:rPr>
              <a:t>Devel</a:t>
            </a:r>
            <a:r>
              <a:rPr lang="en-US" sz="2400">
                <a:solidFill>
                  <a:srgbClr val="000000"/>
                </a:solidFill>
                <a:latin typeface="Glacial Indifference"/>
                <a:ea typeface="Glacial Indifference"/>
                <a:cs typeface="Glacial Indifference"/>
                <a:sym typeface="Glacial Indifference"/>
              </a:rPr>
              <a:t>oped a</a:t>
            </a:r>
            <a:r>
              <a:rPr lang="en-US" sz="2400">
                <a:solidFill>
                  <a:srgbClr val="000000"/>
                </a:solidFill>
                <a:latin typeface="Glacial Indifference"/>
                <a:ea typeface="Glacial Indifference"/>
                <a:cs typeface="Glacial Indifference"/>
                <a:sym typeface="Glacial Indifference"/>
              </a:rPr>
              <a:t>n informational nonprofit website focused on community engagement, event awareness, and supporter accessibility. Built with an emphasis on clear navigation, approachable design, and mission-driven storytelling.</a:t>
            </a:r>
          </a:p>
        </p:txBody>
      </p:sp>
      <p:sp>
        <p:nvSpPr>
          <p:cNvPr name="TextBox 14" id="14"/>
          <p:cNvSpPr txBox="true"/>
          <p:nvPr/>
        </p:nvSpPr>
        <p:spPr>
          <a:xfrm rot="0">
            <a:off x="11781293" y="7600725"/>
            <a:ext cx="6112060" cy="428690"/>
          </a:xfrm>
          <a:prstGeom prst="rect">
            <a:avLst/>
          </a:prstGeom>
        </p:spPr>
        <p:txBody>
          <a:bodyPr anchor="t" rtlCol="false" tIns="0" lIns="0" bIns="0" rIns="0">
            <a:spAutoFit/>
          </a:bodyPr>
          <a:lstStyle/>
          <a:p>
            <a:pPr algn="r">
              <a:lnSpc>
                <a:spcPts val="3359"/>
              </a:lnSpc>
            </a:pPr>
            <a:r>
              <a:rPr lang="en-US" sz="2799" b="true">
                <a:solidFill>
                  <a:srgbClr val="3C5A3E"/>
                </a:solidFill>
                <a:latin typeface="Glacial Indifference Bold"/>
                <a:ea typeface="Glacial Indifference Bold"/>
                <a:cs typeface="Glacial Indifference Bold"/>
                <a:sym typeface="Glacial Indifference Bold"/>
              </a:rPr>
              <a:t>Non-Profit Website Development</a:t>
            </a:r>
          </a:p>
        </p:txBody>
      </p:sp>
      <p:sp>
        <p:nvSpPr>
          <p:cNvPr name="Freeform 15" id="15"/>
          <p:cNvSpPr/>
          <p:nvPr/>
        </p:nvSpPr>
        <p:spPr>
          <a:xfrm flipH="false" flipV="false" rot="0">
            <a:off x="6627387" y="4949352"/>
            <a:ext cx="3295582" cy="1647791"/>
          </a:xfrm>
          <a:custGeom>
            <a:avLst/>
            <a:gdLst/>
            <a:ahLst/>
            <a:cxnLst/>
            <a:rect r="r" b="b" t="t" l="l"/>
            <a:pathLst>
              <a:path h="1647791" w="3295582">
                <a:moveTo>
                  <a:pt x="0" y="0"/>
                </a:moveTo>
                <a:lnTo>
                  <a:pt x="3295582" y="0"/>
                </a:lnTo>
                <a:lnTo>
                  <a:pt x="3295582" y="1647791"/>
                </a:lnTo>
                <a:lnTo>
                  <a:pt x="0" y="164779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6" id="16"/>
          <p:cNvSpPr txBox="true"/>
          <p:nvPr/>
        </p:nvSpPr>
        <p:spPr>
          <a:xfrm rot="0">
            <a:off x="6722637" y="5533843"/>
            <a:ext cx="7402374" cy="1847807"/>
          </a:xfrm>
          <a:prstGeom prst="rect">
            <a:avLst/>
          </a:prstGeom>
        </p:spPr>
        <p:txBody>
          <a:bodyPr anchor="t" rtlCol="false" tIns="0" lIns="0" bIns="0" rIns="0">
            <a:spAutoFit/>
          </a:bodyPr>
          <a:lstStyle/>
          <a:p>
            <a:pPr algn="ctr">
              <a:lnSpc>
                <a:spcPts val="2400"/>
              </a:lnSpc>
            </a:pPr>
            <a:r>
              <a:rPr lang="en-US" sz="2000" i="true">
                <a:solidFill>
                  <a:srgbClr val="000000"/>
                </a:solidFill>
                <a:latin typeface="Glacial Indifference Italics"/>
                <a:ea typeface="Glacial Indifference Italics"/>
                <a:cs typeface="Glacial Indifference Italics"/>
                <a:sym typeface="Glacial Indifference Italics"/>
              </a:rPr>
              <a:t>“Marissa is thorough and creative. When we have questions, she responds quickly. I can recommend her services to anyone who needs someone to create and maintain a website. Communication is key! She will talk you through the process. We often ask for her help in reaching our audience. We are grateful for her services.“</a:t>
            </a:r>
          </a:p>
          <a:p>
            <a:pPr algn="ctr">
              <a:lnSpc>
                <a:spcPts val="2400"/>
              </a:lnSpc>
            </a:pPr>
            <a:r>
              <a:rPr lang="en-US" sz="2000">
                <a:solidFill>
                  <a:srgbClr val="000000"/>
                </a:solidFill>
                <a:latin typeface="Glacial Indifference"/>
                <a:ea typeface="Glacial Indifference"/>
                <a:cs typeface="Glacial Indifference"/>
                <a:sym typeface="Glacial Indifference"/>
              </a:rPr>
              <a:t>- Debby, Board Member of Caldwell County Arts Association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5F4ED"/>
        </a:solidFill>
      </p:bgPr>
    </p:bg>
    <p:spTree>
      <p:nvGrpSpPr>
        <p:cNvPr id="1" name=""/>
        <p:cNvGrpSpPr/>
        <p:nvPr/>
      </p:nvGrpSpPr>
      <p:grpSpPr>
        <a:xfrm>
          <a:off x="0" y="0"/>
          <a:ext cx="0" cy="0"/>
          <a:chOff x="0" y="0"/>
          <a:chExt cx="0" cy="0"/>
        </a:xfrm>
      </p:grpSpPr>
      <p:sp>
        <p:nvSpPr>
          <p:cNvPr name="Freeform 2" id="2"/>
          <p:cNvSpPr/>
          <p:nvPr/>
        </p:nvSpPr>
        <p:spPr>
          <a:xfrm flipH="false" flipV="false" rot="0">
            <a:off x="15186997" y="5009215"/>
            <a:ext cx="3101003" cy="5277785"/>
          </a:xfrm>
          <a:custGeom>
            <a:avLst/>
            <a:gdLst/>
            <a:ahLst/>
            <a:cxnLst/>
            <a:rect r="r" b="b" t="t" l="l"/>
            <a:pathLst>
              <a:path h="5277785" w="3101003">
                <a:moveTo>
                  <a:pt x="0" y="0"/>
                </a:moveTo>
                <a:lnTo>
                  <a:pt x="3101003" y="0"/>
                </a:lnTo>
                <a:lnTo>
                  <a:pt x="3101003" y="5277785"/>
                </a:lnTo>
                <a:lnTo>
                  <a:pt x="0" y="5277785"/>
                </a:lnTo>
                <a:lnTo>
                  <a:pt x="0" y="0"/>
                </a:lnTo>
                <a:close/>
              </a:path>
            </a:pathLst>
          </a:custGeom>
          <a:blipFill>
            <a:blip r:embed="rId2"/>
            <a:stretch>
              <a:fillRect l="0" t="0" r="0" b="0"/>
            </a:stretch>
          </a:blipFill>
        </p:spPr>
      </p:sp>
      <p:sp>
        <p:nvSpPr>
          <p:cNvPr name="Freeform 3" id="3"/>
          <p:cNvSpPr/>
          <p:nvPr/>
        </p:nvSpPr>
        <p:spPr>
          <a:xfrm flipH="false" flipV="false" rot="0">
            <a:off x="6300288" y="815454"/>
            <a:ext cx="4007037" cy="8656093"/>
          </a:xfrm>
          <a:custGeom>
            <a:avLst/>
            <a:gdLst/>
            <a:ahLst/>
            <a:cxnLst/>
            <a:rect r="r" b="b" t="t" l="l"/>
            <a:pathLst>
              <a:path h="8656093" w="4007037">
                <a:moveTo>
                  <a:pt x="0" y="0"/>
                </a:moveTo>
                <a:lnTo>
                  <a:pt x="4007037" y="0"/>
                </a:lnTo>
                <a:lnTo>
                  <a:pt x="4007037" y="8656092"/>
                </a:lnTo>
                <a:lnTo>
                  <a:pt x="0" y="8656092"/>
                </a:lnTo>
                <a:lnTo>
                  <a:pt x="0" y="0"/>
                </a:lnTo>
                <a:close/>
              </a:path>
            </a:pathLst>
          </a:custGeom>
          <a:blipFill>
            <a:blip r:embed="rId3"/>
            <a:stretch>
              <a:fillRect l="0" t="-1896" r="0" b="0"/>
            </a:stretch>
          </a:blipFill>
        </p:spPr>
      </p:sp>
      <p:pic>
        <p:nvPicPr>
          <p:cNvPr name="Picture 4" id="4">
            <a:hlinkClick action="ppaction://media"/>
          </p:cNvPr>
          <p:cNvPicPr>
            <a:picLocks noChangeAspect="true"/>
          </p:cNvPicPr>
          <p:nvPr>
            <a:videoFile r:link="rId5"/>
            <p:extLst>
              <p:ext uri="{DAA4B4D4-6D71-4841-9C94-3DE7FCFB9230}">
                <p14:media xmlns:p14="http://schemas.microsoft.com/office/powerpoint/2010/main" r:embed="rId6"/>
              </p:ext>
            </p:extLst>
          </p:nvPr>
        </p:nvPicPr>
        <p:blipFill>
          <a:blip r:embed="rId4"/>
          <a:srcRect l="0" t="0" r="0" b="0"/>
          <a:stretch>
            <a:fillRect/>
          </a:stretch>
        </p:blipFill>
        <p:spPr>
          <a:xfrm flipH="false" flipV="false" rot="0">
            <a:off x="15150399" y="0"/>
            <a:ext cx="3128123" cy="2346092"/>
          </a:xfrm>
          <a:prstGeom prst="rect">
            <a:avLst/>
          </a:prstGeom>
        </p:spPr>
      </p:pic>
      <p:pic>
        <p:nvPicPr>
          <p:cNvPr name="Picture 5" id="5">
            <a:hlinkClick action="ppaction://media"/>
          </p:cNvPr>
          <p:cNvPicPr>
            <a:picLocks noChangeAspect="true"/>
          </p:cNvPicPr>
          <p:nvPr>
            <a:videoFile r:link="rId8"/>
            <p:extLst>
              <p:ext uri="{DAA4B4D4-6D71-4841-9C94-3DE7FCFB9230}">
                <p14:media xmlns:p14="http://schemas.microsoft.com/office/powerpoint/2010/main" r:embed="rId9"/>
              </p:ext>
            </p:extLst>
          </p:nvPr>
        </p:nvPicPr>
        <p:blipFill>
          <a:blip r:embed="rId7"/>
          <a:srcRect l="0" t="0" r="0" b="0"/>
          <a:stretch>
            <a:fillRect/>
          </a:stretch>
        </p:blipFill>
        <p:spPr>
          <a:xfrm flipH="false" flipV="false" rot="0">
            <a:off x="15156474" y="2516520"/>
            <a:ext cx="3131526" cy="2348644"/>
          </a:xfrm>
          <a:prstGeom prst="rect">
            <a:avLst/>
          </a:prstGeom>
        </p:spPr>
      </p:pic>
      <p:sp>
        <p:nvSpPr>
          <p:cNvPr name="TextBox 6" id="6"/>
          <p:cNvSpPr txBox="true"/>
          <p:nvPr/>
        </p:nvSpPr>
        <p:spPr>
          <a:xfrm rot="0">
            <a:off x="10615247" y="3597663"/>
            <a:ext cx="4227229" cy="4352371"/>
          </a:xfrm>
          <a:prstGeom prst="rect">
            <a:avLst/>
          </a:prstGeom>
        </p:spPr>
        <p:txBody>
          <a:bodyPr anchor="t" rtlCol="false" tIns="0" lIns="0" bIns="0" rIns="0">
            <a:spAutoFit/>
          </a:bodyPr>
          <a:lstStyle/>
          <a:p>
            <a:pPr algn="l">
              <a:lnSpc>
                <a:spcPts val="2879"/>
              </a:lnSpc>
            </a:pPr>
            <a:r>
              <a:rPr lang="en-US" sz="2400">
                <a:solidFill>
                  <a:srgbClr val="000000"/>
                </a:solidFill>
                <a:latin typeface="Glacial Indifference"/>
                <a:ea typeface="Glacial Indifference"/>
                <a:cs typeface="Glacial Indifference"/>
                <a:sym typeface="Glacial Indifference"/>
              </a:rPr>
              <a:t>Design</a:t>
            </a:r>
            <a:r>
              <a:rPr lang="en-US" sz="2400">
                <a:solidFill>
                  <a:srgbClr val="000000"/>
                </a:solidFill>
                <a:latin typeface="Glacial Indifference"/>
                <a:ea typeface="Glacial Indifference"/>
                <a:cs typeface="Glacial Indifference"/>
                <a:sym typeface="Glacial Indifference"/>
              </a:rPr>
              <a:t>ed a custom </a:t>
            </a:r>
            <a:r>
              <a:rPr lang="en-US" sz="2400">
                <a:solidFill>
                  <a:srgbClr val="000000"/>
                </a:solidFill>
                <a:latin typeface="Glacial Indifference"/>
                <a:ea typeface="Glacial Indifference"/>
                <a:cs typeface="Glacial Indifference"/>
                <a:sym typeface="Glacial Indifference"/>
              </a:rPr>
              <a:t>email marketing template for a talent agency with a modern, editorial-inspired aesthetic focused on movement, visual hierarchy, and brand consistency. Reworked video content for email-friendly formatting while creating a bold, magazine-style experience aligned with the client’s creative direction.</a:t>
            </a:r>
          </a:p>
        </p:txBody>
      </p:sp>
      <p:sp>
        <p:nvSpPr>
          <p:cNvPr name="TextBox 7" id="7"/>
          <p:cNvSpPr txBox="true"/>
          <p:nvPr/>
        </p:nvSpPr>
        <p:spPr>
          <a:xfrm rot="0">
            <a:off x="10615247" y="2506995"/>
            <a:ext cx="4004580" cy="847855"/>
          </a:xfrm>
          <a:prstGeom prst="rect">
            <a:avLst/>
          </a:prstGeom>
        </p:spPr>
        <p:txBody>
          <a:bodyPr anchor="t" rtlCol="false" tIns="0" lIns="0" bIns="0" rIns="0">
            <a:spAutoFit/>
          </a:bodyPr>
          <a:lstStyle/>
          <a:p>
            <a:pPr algn="l">
              <a:lnSpc>
                <a:spcPts val="3359"/>
              </a:lnSpc>
            </a:pPr>
            <a:r>
              <a:rPr lang="en-US" sz="2799" b="true">
                <a:solidFill>
                  <a:srgbClr val="3C5A3E"/>
                </a:solidFill>
                <a:latin typeface="Glacial Indifference Bold"/>
                <a:ea typeface="Glacial Indifference Bold"/>
                <a:cs typeface="Glacial Indifference Bold"/>
                <a:sym typeface="Glacial Indifference Bold"/>
              </a:rPr>
              <a:t>Email Template Design | Talent Agency</a:t>
            </a:r>
          </a:p>
        </p:txBody>
      </p:sp>
      <p:sp>
        <p:nvSpPr>
          <p:cNvPr name="Freeform 8" id="8"/>
          <p:cNvSpPr/>
          <p:nvPr/>
        </p:nvSpPr>
        <p:spPr>
          <a:xfrm flipH="false" flipV="false" rot="0">
            <a:off x="1028700" y="3607188"/>
            <a:ext cx="3295582" cy="1647791"/>
          </a:xfrm>
          <a:custGeom>
            <a:avLst/>
            <a:gdLst/>
            <a:ahLst/>
            <a:cxnLst/>
            <a:rect r="r" b="b" t="t" l="l"/>
            <a:pathLst>
              <a:path h="1647791" w="3295582">
                <a:moveTo>
                  <a:pt x="0" y="0"/>
                </a:moveTo>
                <a:lnTo>
                  <a:pt x="3295582" y="0"/>
                </a:lnTo>
                <a:lnTo>
                  <a:pt x="3295582" y="1647791"/>
                </a:lnTo>
                <a:lnTo>
                  <a:pt x="0" y="16477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9" id="9"/>
          <p:cNvSpPr txBox="true"/>
          <p:nvPr/>
        </p:nvSpPr>
        <p:spPr>
          <a:xfrm rot="0">
            <a:off x="1189938" y="4250995"/>
            <a:ext cx="4242894" cy="2457392"/>
          </a:xfrm>
          <a:prstGeom prst="rect">
            <a:avLst/>
          </a:prstGeom>
        </p:spPr>
        <p:txBody>
          <a:bodyPr anchor="t" rtlCol="false" tIns="0" lIns="0" bIns="0" rIns="0">
            <a:spAutoFit/>
          </a:bodyPr>
          <a:lstStyle/>
          <a:p>
            <a:pPr algn="ctr">
              <a:lnSpc>
                <a:spcPts val="2400"/>
              </a:lnSpc>
            </a:pPr>
            <a:r>
              <a:rPr lang="en-US" sz="2000" i="true">
                <a:solidFill>
                  <a:srgbClr val="000000"/>
                </a:solidFill>
                <a:latin typeface="Glacial Indifference Italics"/>
                <a:ea typeface="Glacial Indifference Italics"/>
                <a:cs typeface="Glacial Indifference Italics"/>
                <a:sym typeface="Glacial Indifference Italics"/>
              </a:rPr>
              <a:t>“Enthusiastically recommend you work with Marissa! She was clear, proactive, and on time/on budget. Super appreciate that she made our time together so productive and enjoyable.”</a:t>
            </a:r>
          </a:p>
          <a:p>
            <a:pPr algn="ctr">
              <a:lnSpc>
                <a:spcPts val="2400"/>
              </a:lnSpc>
            </a:pPr>
            <a:r>
              <a:rPr lang="en-US" sz="2000">
                <a:solidFill>
                  <a:srgbClr val="000000"/>
                </a:solidFill>
                <a:latin typeface="Glacial Indifference"/>
                <a:ea typeface="Glacial Indifference"/>
                <a:cs typeface="Glacial Indifference"/>
                <a:sym typeface="Glacial Indifference"/>
              </a:rPr>
              <a:t>- Marilyn, Marketing Manager at Radiant Artists</a:t>
            </a:r>
          </a:p>
        </p:txBody>
      </p:sp>
    </p:spTree>
  </p:cSld>
  <p:clrMapOvr>
    <a:masterClrMapping/>
  </p:clrMapOvr>
  <p:timing>
    <p:tnLst>
      <p:par>
        <p:cTn dur="indefinite" restart="never" nodeType="tmRoot">
          <p:childTnLst>
            <p:video>
              <p:cMediaNode vol="0">
                <p:cTn fill="hold" display="false">
                  <p:stCondLst>
                    <p:cond delay="indefinite"/>
                  </p:stCondLst>
                </p:cTn>
                <p:tgtEl>
                  <p:spTgt spid="4"/>
                </p:tgtEl>
              </p:cMediaNode>
            </p:video>
            <p:video>
              <p:cMediaNode vol="0">
                <p:cTn fill="hold" display="false">
                  <p:stCondLst>
                    <p:cond delay="indefinite"/>
                  </p:stCondLst>
                </p:cTn>
                <p:tgtEl>
                  <p:spTgt spid="5"/>
                </p:tgtEl>
              </p:cMediaNode>
            </p:video>
          </p:childTnLst>
        </p:cTn>
      </p:par>
    </p:tnLst>
  </p:timing>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5F4ED"/>
        </a:solidFill>
      </p:bgPr>
    </p:bg>
    <p:spTree>
      <p:nvGrpSpPr>
        <p:cNvPr id="1" name=""/>
        <p:cNvGrpSpPr/>
        <p:nvPr/>
      </p:nvGrpSpPr>
      <p:grpSpPr>
        <a:xfrm>
          <a:off x="0" y="0"/>
          <a:ext cx="0" cy="0"/>
          <a:chOff x="0" y="0"/>
          <a:chExt cx="0" cy="0"/>
        </a:xfrm>
      </p:grpSpPr>
      <p:sp>
        <p:nvSpPr>
          <p:cNvPr name="Freeform 2" id="2"/>
          <p:cNvSpPr/>
          <p:nvPr/>
        </p:nvSpPr>
        <p:spPr>
          <a:xfrm flipH="false" flipV="false" rot="0">
            <a:off x="3701670" y="4493602"/>
            <a:ext cx="3073216" cy="5285302"/>
          </a:xfrm>
          <a:custGeom>
            <a:avLst/>
            <a:gdLst/>
            <a:ahLst/>
            <a:cxnLst/>
            <a:rect r="r" b="b" t="t" l="l"/>
            <a:pathLst>
              <a:path h="5285302" w="3073216">
                <a:moveTo>
                  <a:pt x="0" y="0"/>
                </a:moveTo>
                <a:lnTo>
                  <a:pt x="3073216" y="0"/>
                </a:lnTo>
                <a:lnTo>
                  <a:pt x="3073216" y="5285301"/>
                </a:lnTo>
                <a:lnTo>
                  <a:pt x="0" y="5285301"/>
                </a:lnTo>
                <a:lnTo>
                  <a:pt x="0" y="0"/>
                </a:lnTo>
                <a:close/>
              </a:path>
            </a:pathLst>
          </a:custGeom>
          <a:blipFill>
            <a:blip r:embed="rId2"/>
            <a:stretch>
              <a:fillRect l="0" t="0" r="0" b="-76675"/>
            </a:stretch>
          </a:blipFill>
        </p:spPr>
      </p:sp>
      <p:sp>
        <p:nvSpPr>
          <p:cNvPr name="Freeform 3" id="3"/>
          <p:cNvSpPr/>
          <p:nvPr/>
        </p:nvSpPr>
        <p:spPr>
          <a:xfrm flipH="false" flipV="false" rot="0">
            <a:off x="539765" y="4493602"/>
            <a:ext cx="3161905" cy="5285302"/>
          </a:xfrm>
          <a:custGeom>
            <a:avLst/>
            <a:gdLst/>
            <a:ahLst/>
            <a:cxnLst/>
            <a:rect r="r" b="b" t="t" l="l"/>
            <a:pathLst>
              <a:path h="5285302" w="3161905">
                <a:moveTo>
                  <a:pt x="0" y="0"/>
                </a:moveTo>
                <a:lnTo>
                  <a:pt x="3161905" y="0"/>
                </a:lnTo>
                <a:lnTo>
                  <a:pt x="3161905" y="5285301"/>
                </a:lnTo>
                <a:lnTo>
                  <a:pt x="0" y="5285301"/>
                </a:lnTo>
                <a:lnTo>
                  <a:pt x="0" y="0"/>
                </a:lnTo>
                <a:close/>
              </a:path>
            </a:pathLst>
          </a:custGeom>
          <a:blipFill>
            <a:blip r:embed="rId3"/>
            <a:stretch>
              <a:fillRect l="0" t="0" r="0" b="-72200"/>
            </a:stretch>
          </a:blipFill>
        </p:spPr>
      </p:sp>
      <p:sp>
        <p:nvSpPr>
          <p:cNvPr name="Freeform 4" id="4"/>
          <p:cNvSpPr/>
          <p:nvPr/>
        </p:nvSpPr>
        <p:spPr>
          <a:xfrm flipH="false" flipV="false" rot="0">
            <a:off x="6825380" y="4493602"/>
            <a:ext cx="3030862" cy="5285302"/>
          </a:xfrm>
          <a:custGeom>
            <a:avLst/>
            <a:gdLst/>
            <a:ahLst/>
            <a:cxnLst/>
            <a:rect r="r" b="b" t="t" l="l"/>
            <a:pathLst>
              <a:path h="5285302" w="3030862">
                <a:moveTo>
                  <a:pt x="0" y="0"/>
                </a:moveTo>
                <a:lnTo>
                  <a:pt x="3030862" y="0"/>
                </a:lnTo>
                <a:lnTo>
                  <a:pt x="3030862" y="5285301"/>
                </a:lnTo>
                <a:lnTo>
                  <a:pt x="0" y="5285301"/>
                </a:lnTo>
                <a:lnTo>
                  <a:pt x="0" y="0"/>
                </a:lnTo>
                <a:close/>
              </a:path>
            </a:pathLst>
          </a:custGeom>
          <a:blipFill>
            <a:blip r:embed="rId4"/>
            <a:stretch>
              <a:fillRect l="0" t="0" r="0" b="-66949"/>
            </a:stretch>
          </a:blipFill>
        </p:spPr>
      </p:sp>
      <p:sp>
        <p:nvSpPr>
          <p:cNvPr name="Freeform 5" id="5"/>
          <p:cNvSpPr/>
          <p:nvPr/>
        </p:nvSpPr>
        <p:spPr>
          <a:xfrm flipH="false" flipV="false" rot="0">
            <a:off x="13138716" y="508097"/>
            <a:ext cx="2174881" cy="9270807"/>
          </a:xfrm>
          <a:custGeom>
            <a:avLst/>
            <a:gdLst/>
            <a:ahLst/>
            <a:cxnLst/>
            <a:rect r="r" b="b" t="t" l="l"/>
            <a:pathLst>
              <a:path h="9270807" w="2174881">
                <a:moveTo>
                  <a:pt x="0" y="0"/>
                </a:moveTo>
                <a:lnTo>
                  <a:pt x="2174881" y="0"/>
                </a:lnTo>
                <a:lnTo>
                  <a:pt x="2174881" y="9270806"/>
                </a:lnTo>
                <a:lnTo>
                  <a:pt x="0" y="9270806"/>
                </a:lnTo>
                <a:lnTo>
                  <a:pt x="0" y="0"/>
                </a:lnTo>
                <a:close/>
              </a:path>
            </a:pathLst>
          </a:custGeom>
          <a:blipFill>
            <a:blip r:embed="rId5"/>
            <a:stretch>
              <a:fillRect l="0" t="0" r="0" b="0"/>
            </a:stretch>
          </a:blipFill>
        </p:spPr>
      </p:sp>
      <p:sp>
        <p:nvSpPr>
          <p:cNvPr name="Freeform 6" id="6"/>
          <p:cNvSpPr/>
          <p:nvPr/>
        </p:nvSpPr>
        <p:spPr>
          <a:xfrm flipH="false" flipV="false" rot="0">
            <a:off x="10536217" y="508097"/>
            <a:ext cx="2492403" cy="9270807"/>
          </a:xfrm>
          <a:custGeom>
            <a:avLst/>
            <a:gdLst/>
            <a:ahLst/>
            <a:cxnLst/>
            <a:rect r="r" b="b" t="t" l="l"/>
            <a:pathLst>
              <a:path h="9270807" w="2492403">
                <a:moveTo>
                  <a:pt x="0" y="0"/>
                </a:moveTo>
                <a:lnTo>
                  <a:pt x="2492403" y="0"/>
                </a:lnTo>
                <a:lnTo>
                  <a:pt x="2492403" y="9270806"/>
                </a:lnTo>
                <a:lnTo>
                  <a:pt x="0" y="9270806"/>
                </a:lnTo>
                <a:lnTo>
                  <a:pt x="0" y="0"/>
                </a:lnTo>
                <a:close/>
              </a:path>
            </a:pathLst>
          </a:custGeom>
          <a:blipFill>
            <a:blip r:embed="rId6"/>
            <a:stretch>
              <a:fillRect l="0" t="0" r="0" b="0"/>
            </a:stretch>
          </a:blipFill>
        </p:spPr>
      </p:sp>
      <p:sp>
        <p:nvSpPr>
          <p:cNvPr name="Freeform 7" id="7"/>
          <p:cNvSpPr/>
          <p:nvPr/>
        </p:nvSpPr>
        <p:spPr>
          <a:xfrm flipH="false" flipV="false" rot="0">
            <a:off x="15427826" y="508097"/>
            <a:ext cx="2351292" cy="9270807"/>
          </a:xfrm>
          <a:custGeom>
            <a:avLst/>
            <a:gdLst/>
            <a:ahLst/>
            <a:cxnLst/>
            <a:rect r="r" b="b" t="t" l="l"/>
            <a:pathLst>
              <a:path h="9270807" w="2351292">
                <a:moveTo>
                  <a:pt x="0" y="0"/>
                </a:moveTo>
                <a:lnTo>
                  <a:pt x="2351292" y="0"/>
                </a:lnTo>
                <a:lnTo>
                  <a:pt x="2351292" y="9270806"/>
                </a:lnTo>
                <a:lnTo>
                  <a:pt x="0" y="9270806"/>
                </a:lnTo>
                <a:lnTo>
                  <a:pt x="0" y="0"/>
                </a:lnTo>
                <a:close/>
              </a:path>
            </a:pathLst>
          </a:custGeom>
          <a:blipFill>
            <a:blip r:embed="rId7"/>
            <a:stretch>
              <a:fillRect l="0" t="0" r="0" b="0"/>
            </a:stretch>
          </a:blipFill>
        </p:spPr>
      </p:sp>
      <p:sp>
        <p:nvSpPr>
          <p:cNvPr name="TextBox 8" id="8"/>
          <p:cNvSpPr txBox="true"/>
          <p:nvPr/>
        </p:nvSpPr>
        <p:spPr>
          <a:xfrm rot="0">
            <a:off x="520383" y="806740"/>
            <a:ext cx="9098602" cy="847855"/>
          </a:xfrm>
          <a:prstGeom prst="rect">
            <a:avLst/>
          </a:prstGeom>
        </p:spPr>
        <p:txBody>
          <a:bodyPr anchor="t" rtlCol="false" tIns="0" lIns="0" bIns="0" rIns="0">
            <a:spAutoFit/>
          </a:bodyPr>
          <a:lstStyle/>
          <a:p>
            <a:pPr algn="l">
              <a:lnSpc>
                <a:spcPts val="3359"/>
              </a:lnSpc>
            </a:pPr>
            <a:r>
              <a:rPr lang="en-US" sz="2799" b="true">
                <a:solidFill>
                  <a:srgbClr val="3C5A3E"/>
                </a:solidFill>
                <a:latin typeface="Glacial Indifference Bold"/>
                <a:ea typeface="Glacial Indifference Bold"/>
                <a:cs typeface="Glacial Indifference Bold"/>
                <a:sym typeface="Glacial Indifference Bold"/>
              </a:rPr>
              <a:t>Email Campaign Strategy &amp; Execution | Textile &amp; Crafting Industry</a:t>
            </a:r>
          </a:p>
        </p:txBody>
      </p:sp>
      <p:sp>
        <p:nvSpPr>
          <p:cNvPr name="TextBox 9" id="9"/>
          <p:cNvSpPr txBox="true"/>
          <p:nvPr/>
        </p:nvSpPr>
        <p:spPr>
          <a:xfrm rot="0">
            <a:off x="520383" y="1812281"/>
            <a:ext cx="9435791" cy="2180948"/>
          </a:xfrm>
          <a:prstGeom prst="rect">
            <a:avLst/>
          </a:prstGeom>
        </p:spPr>
        <p:txBody>
          <a:bodyPr anchor="t" rtlCol="false" tIns="0" lIns="0" bIns="0" rIns="0">
            <a:spAutoFit/>
          </a:bodyPr>
          <a:lstStyle/>
          <a:p>
            <a:pPr algn="l">
              <a:lnSpc>
                <a:spcPts val="2879"/>
              </a:lnSpc>
            </a:pPr>
            <a:r>
              <a:rPr lang="en-US" sz="2400">
                <a:solidFill>
                  <a:srgbClr val="000000"/>
                </a:solidFill>
                <a:latin typeface="Glacial Indifference"/>
                <a:ea typeface="Glacial Indifference"/>
                <a:cs typeface="Glacial Indifference"/>
                <a:sym typeface="Glacial Indifference"/>
              </a:rPr>
              <a:t>Led strategy, creative devel</a:t>
            </a:r>
            <a:r>
              <a:rPr lang="en-US" sz="2400">
                <a:solidFill>
                  <a:srgbClr val="000000"/>
                </a:solidFill>
                <a:latin typeface="Glacial Indifference"/>
                <a:ea typeface="Glacial Indifference"/>
                <a:cs typeface="Glacial Indifference"/>
                <a:sym typeface="Glacial Indifference"/>
              </a:rPr>
              <a:t>opment, and executi</a:t>
            </a:r>
            <a:r>
              <a:rPr lang="en-US" sz="2400">
                <a:solidFill>
                  <a:srgbClr val="000000"/>
                </a:solidFill>
                <a:latin typeface="Glacial Indifference"/>
                <a:ea typeface="Glacial Indifference"/>
                <a:cs typeface="Glacial Indifference"/>
                <a:sym typeface="Glacial Indifference"/>
              </a:rPr>
              <a:t>on for large-scale seasonal and community-driven email marketing campaigns, including the Color Love campaign, Pride Month, National Quilting Month, and Reading Month initiatives. Managed campaigns from concept through launch while balancing brand storytelling, audience engagement, and conversion-focused marketing.</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5F4ED"/>
        </a:solidFill>
      </p:bgPr>
    </p:bg>
    <p:spTree>
      <p:nvGrpSpPr>
        <p:cNvPr id="1" name=""/>
        <p:cNvGrpSpPr/>
        <p:nvPr/>
      </p:nvGrpSpPr>
      <p:grpSpPr>
        <a:xfrm>
          <a:off x="0" y="0"/>
          <a:ext cx="0" cy="0"/>
          <a:chOff x="0" y="0"/>
          <a:chExt cx="0" cy="0"/>
        </a:xfrm>
      </p:grpSpPr>
      <p:sp>
        <p:nvSpPr>
          <p:cNvPr name="Freeform 2" id="2"/>
          <p:cNvSpPr/>
          <p:nvPr/>
        </p:nvSpPr>
        <p:spPr>
          <a:xfrm flipH="false" flipV="false" rot="0">
            <a:off x="12475445" y="5143500"/>
            <a:ext cx="4632117" cy="3786693"/>
          </a:xfrm>
          <a:custGeom>
            <a:avLst/>
            <a:gdLst/>
            <a:ahLst/>
            <a:cxnLst/>
            <a:rect r="r" b="b" t="t" l="l"/>
            <a:pathLst>
              <a:path h="3786693" w="4632117">
                <a:moveTo>
                  <a:pt x="0" y="0"/>
                </a:moveTo>
                <a:lnTo>
                  <a:pt x="4632116" y="0"/>
                </a:lnTo>
                <a:lnTo>
                  <a:pt x="4632116" y="3786693"/>
                </a:lnTo>
                <a:lnTo>
                  <a:pt x="0" y="3786693"/>
                </a:lnTo>
                <a:lnTo>
                  <a:pt x="0" y="0"/>
                </a:lnTo>
                <a:close/>
              </a:path>
            </a:pathLst>
          </a:custGeom>
          <a:blipFill>
            <a:blip r:embed="rId2"/>
            <a:stretch>
              <a:fillRect l="0" t="-67309" r="0" b="-104703"/>
            </a:stretch>
          </a:blipFill>
        </p:spPr>
      </p:sp>
      <p:sp>
        <p:nvSpPr>
          <p:cNvPr name="TextBox 3" id="3"/>
          <p:cNvSpPr txBox="true"/>
          <p:nvPr/>
        </p:nvSpPr>
        <p:spPr>
          <a:xfrm rot="0">
            <a:off x="8272615" y="4643507"/>
            <a:ext cx="3290023" cy="4018929"/>
          </a:xfrm>
          <a:prstGeom prst="rect">
            <a:avLst/>
          </a:prstGeom>
        </p:spPr>
        <p:txBody>
          <a:bodyPr anchor="t" rtlCol="false" tIns="0" lIns="0" bIns="0" rIns="0">
            <a:spAutoFit/>
          </a:bodyPr>
          <a:lstStyle/>
          <a:p>
            <a:pPr algn="l">
              <a:lnSpc>
                <a:spcPts val="2285"/>
              </a:lnSpc>
            </a:pPr>
            <a:r>
              <a:rPr lang="en-US" sz="1904" i="true">
                <a:solidFill>
                  <a:srgbClr val="010101"/>
                </a:solidFill>
                <a:latin typeface="Poppins Italics"/>
                <a:ea typeface="Poppins Italics"/>
                <a:cs typeface="Poppins Italics"/>
                <a:sym typeface="Poppins Italics"/>
              </a:rPr>
              <a:t>GROUNDHOG DAY</a:t>
            </a:r>
          </a:p>
          <a:p>
            <a:pPr algn="l">
              <a:lnSpc>
                <a:spcPts val="2285"/>
              </a:lnSpc>
            </a:pPr>
          </a:p>
          <a:p>
            <a:pPr algn="l">
              <a:lnSpc>
                <a:spcPts val="2285"/>
              </a:lnSpc>
            </a:pPr>
            <a:r>
              <a:rPr lang="en-US" sz="1904" b="true">
                <a:solidFill>
                  <a:srgbClr val="010101"/>
                </a:solidFill>
                <a:latin typeface="Poppins Bold"/>
                <a:ea typeface="Poppins Bold"/>
                <a:cs typeface="Poppins Bold"/>
                <a:sym typeface="Poppins Bold"/>
              </a:rPr>
              <a:t>SHADOW</a:t>
            </a:r>
          </a:p>
          <a:p>
            <a:pPr algn="l">
              <a:lnSpc>
                <a:spcPts val="2285"/>
              </a:lnSpc>
            </a:pPr>
            <a:r>
              <a:rPr lang="en-US" sz="1904">
                <a:solidFill>
                  <a:srgbClr val="010101"/>
                </a:solidFill>
                <a:latin typeface="Poppins"/>
                <a:ea typeface="Poppins"/>
                <a:cs typeface="Poppins"/>
                <a:sym typeface="Poppins"/>
              </a:rPr>
              <a:t>"Up to 70% off EVERYTHING online is ENDING (wish we were saying goodbye to winter instead)."</a:t>
            </a:r>
          </a:p>
          <a:p>
            <a:pPr algn="l">
              <a:lnSpc>
                <a:spcPts val="2285"/>
              </a:lnSpc>
            </a:pPr>
          </a:p>
          <a:p>
            <a:pPr algn="l">
              <a:lnSpc>
                <a:spcPts val="2285"/>
              </a:lnSpc>
            </a:pPr>
            <a:r>
              <a:rPr lang="en-US" sz="1904" b="true">
                <a:solidFill>
                  <a:srgbClr val="010101"/>
                </a:solidFill>
                <a:latin typeface="Poppins Bold"/>
                <a:ea typeface="Poppins Bold"/>
                <a:cs typeface="Poppins Bold"/>
                <a:sym typeface="Poppins Bold"/>
              </a:rPr>
              <a:t>No Shadow</a:t>
            </a:r>
          </a:p>
          <a:p>
            <a:pPr algn="l" marL="0" indent="0" lvl="0">
              <a:lnSpc>
                <a:spcPts val="2285"/>
              </a:lnSpc>
            </a:pPr>
            <a:r>
              <a:rPr lang="en-US" sz="1904">
                <a:solidFill>
                  <a:srgbClr val="010101"/>
                </a:solidFill>
                <a:latin typeface="Poppins"/>
                <a:ea typeface="Poppins"/>
                <a:cs typeface="Poppins"/>
                <a:sym typeface="Poppins"/>
              </a:rPr>
              <a:t>"Up to 70% off EVERYTHING online is ENDING (as is winter!). Grab this deal b4 it retreats back to the burrow."</a:t>
            </a:r>
          </a:p>
        </p:txBody>
      </p:sp>
      <p:sp>
        <p:nvSpPr>
          <p:cNvPr name="Freeform 4" id="4"/>
          <p:cNvSpPr/>
          <p:nvPr/>
        </p:nvSpPr>
        <p:spPr>
          <a:xfrm flipH="false" flipV="false" rot="0">
            <a:off x="263125" y="2864218"/>
            <a:ext cx="4979468" cy="2956004"/>
          </a:xfrm>
          <a:custGeom>
            <a:avLst/>
            <a:gdLst/>
            <a:ahLst/>
            <a:cxnLst/>
            <a:rect r="r" b="b" t="t" l="l"/>
            <a:pathLst>
              <a:path h="2956004" w="4979468">
                <a:moveTo>
                  <a:pt x="0" y="0"/>
                </a:moveTo>
                <a:lnTo>
                  <a:pt x="4979468" y="0"/>
                </a:lnTo>
                <a:lnTo>
                  <a:pt x="4979468" y="2956004"/>
                </a:lnTo>
                <a:lnTo>
                  <a:pt x="0" y="2956004"/>
                </a:lnTo>
                <a:lnTo>
                  <a:pt x="0" y="0"/>
                </a:lnTo>
                <a:close/>
              </a:path>
            </a:pathLst>
          </a:custGeom>
          <a:blipFill>
            <a:blip r:embed="rId3"/>
            <a:stretch>
              <a:fillRect l="0" t="-64609" r="-8209" b="-241812"/>
            </a:stretch>
          </a:blipFill>
        </p:spPr>
      </p:sp>
      <p:sp>
        <p:nvSpPr>
          <p:cNvPr name="Freeform 5" id="5"/>
          <p:cNvSpPr/>
          <p:nvPr/>
        </p:nvSpPr>
        <p:spPr>
          <a:xfrm flipH="false" flipV="false" rot="0">
            <a:off x="802838" y="5924997"/>
            <a:ext cx="3349070" cy="3712221"/>
          </a:xfrm>
          <a:custGeom>
            <a:avLst/>
            <a:gdLst/>
            <a:ahLst/>
            <a:cxnLst/>
            <a:rect r="r" b="b" t="t" l="l"/>
            <a:pathLst>
              <a:path h="3712221" w="3349070">
                <a:moveTo>
                  <a:pt x="0" y="0"/>
                </a:moveTo>
                <a:lnTo>
                  <a:pt x="3349070" y="0"/>
                </a:lnTo>
                <a:lnTo>
                  <a:pt x="3349070" y="3712221"/>
                </a:lnTo>
                <a:lnTo>
                  <a:pt x="0" y="3712221"/>
                </a:lnTo>
                <a:lnTo>
                  <a:pt x="0" y="0"/>
                </a:lnTo>
                <a:close/>
              </a:path>
            </a:pathLst>
          </a:custGeom>
          <a:blipFill>
            <a:blip r:embed="rId4"/>
            <a:stretch>
              <a:fillRect l="0" t="-23291" r="0" b="-77860"/>
            </a:stretch>
          </a:blipFill>
        </p:spPr>
      </p:sp>
      <p:sp>
        <p:nvSpPr>
          <p:cNvPr name="Freeform 6" id="6"/>
          <p:cNvSpPr/>
          <p:nvPr/>
        </p:nvSpPr>
        <p:spPr>
          <a:xfrm flipH="false" flipV="false" rot="0">
            <a:off x="4270321" y="4089803"/>
            <a:ext cx="3386804" cy="3773298"/>
          </a:xfrm>
          <a:custGeom>
            <a:avLst/>
            <a:gdLst/>
            <a:ahLst/>
            <a:cxnLst/>
            <a:rect r="r" b="b" t="t" l="l"/>
            <a:pathLst>
              <a:path h="3773298" w="3386804">
                <a:moveTo>
                  <a:pt x="0" y="0"/>
                </a:moveTo>
                <a:lnTo>
                  <a:pt x="3386804" y="0"/>
                </a:lnTo>
                <a:lnTo>
                  <a:pt x="3386804" y="3773298"/>
                </a:lnTo>
                <a:lnTo>
                  <a:pt x="0" y="3773298"/>
                </a:lnTo>
                <a:lnTo>
                  <a:pt x="0" y="0"/>
                </a:lnTo>
                <a:close/>
              </a:path>
            </a:pathLst>
          </a:custGeom>
          <a:blipFill>
            <a:blip r:embed="rId5"/>
            <a:stretch>
              <a:fillRect l="0" t="-23464" r="0" b="-76660"/>
            </a:stretch>
          </a:blipFill>
        </p:spPr>
      </p:sp>
      <p:sp>
        <p:nvSpPr>
          <p:cNvPr name="TextBox 7" id="7"/>
          <p:cNvSpPr txBox="true"/>
          <p:nvPr/>
        </p:nvSpPr>
        <p:spPr>
          <a:xfrm rot="0">
            <a:off x="8160698" y="1019175"/>
            <a:ext cx="9098602" cy="428690"/>
          </a:xfrm>
          <a:prstGeom prst="rect">
            <a:avLst/>
          </a:prstGeom>
        </p:spPr>
        <p:txBody>
          <a:bodyPr anchor="t" rtlCol="false" tIns="0" lIns="0" bIns="0" rIns="0">
            <a:spAutoFit/>
          </a:bodyPr>
          <a:lstStyle/>
          <a:p>
            <a:pPr algn="l">
              <a:lnSpc>
                <a:spcPts val="3359"/>
              </a:lnSpc>
            </a:pPr>
            <a:r>
              <a:rPr lang="en-US" sz="2799" b="true">
                <a:solidFill>
                  <a:srgbClr val="3C5A3E"/>
                </a:solidFill>
                <a:latin typeface="Glacial Indifference Bold"/>
                <a:ea typeface="Glacial Indifference Bold"/>
                <a:cs typeface="Glacial Indifference Bold"/>
                <a:sym typeface="Glacial Indifference Bold"/>
              </a:rPr>
              <a:t>SMS Campaign Strategy &amp; Execution | Fashion Industry</a:t>
            </a:r>
          </a:p>
        </p:txBody>
      </p:sp>
      <p:sp>
        <p:nvSpPr>
          <p:cNvPr name="TextBox 8" id="8"/>
          <p:cNvSpPr txBox="true"/>
          <p:nvPr/>
        </p:nvSpPr>
        <p:spPr>
          <a:xfrm rot="0">
            <a:off x="5724526" y="1727415"/>
            <a:ext cx="11534774" cy="1457140"/>
          </a:xfrm>
          <a:prstGeom prst="rect">
            <a:avLst/>
          </a:prstGeom>
        </p:spPr>
        <p:txBody>
          <a:bodyPr anchor="t" rtlCol="false" tIns="0" lIns="0" bIns="0" rIns="0">
            <a:spAutoFit/>
          </a:bodyPr>
          <a:lstStyle/>
          <a:p>
            <a:pPr algn="r">
              <a:lnSpc>
                <a:spcPts val="2879"/>
              </a:lnSpc>
            </a:pPr>
            <a:r>
              <a:rPr lang="en-US" sz="2400">
                <a:solidFill>
                  <a:srgbClr val="000000"/>
                </a:solidFill>
                <a:latin typeface="Glacial Indifference"/>
                <a:ea typeface="Glacial Indifference"/>
                <a:cs typeface="Glacial Indifference"/>
                <a:sym typeface="Glacial Indifference"/>
              </a:rPr>
              <a:t>Devel</a:t>
            </a:r>
            <a:r>
              <a:rPr lang="en-US" sz="2400">
                <a:solidFill>
                  <a:srgbClr val="000000"/>
                </a:solidFill>
                <a:latin typeface="Glacial Indifference"/>
                <a:ea typeface="Glacial Indifference"/>
                <a:cs typeface="Glacial Indifference"/>
                <a:sym typeface="Glacial Indifference"/>
              </a:rPr>
              <a:t>oped and execut</a:t>
            </a:r>
            <a:r>
              <a:rPr lang="en-US" sz="2400">
                <a:solidFill>
                  <a:srgbClr val="000000"/>
                </a:solidFill>
                <a:latin typeface="Glacial Indifference"/>
                <a:ea typeface="Glacial Indifference"/>
                <a:cs typeface="Glacial Indifference"/>
                <a:sym typeface="Glacial Indifference"/>
              </a:rPr>
              <a:t>ed high-impact SMS marketing campaigns designed to increase engagement, drive conversions, maintain strong brand personality across mobile-first customer touchpoints, and created more conversational customer interactions through keyword-based reply strategies and two-way mobile engagement.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DAGyHcnNnUk</dc:identifier>
  <dcterms:modified xsi:type="dcterms:W3CDTF">2011-08-01T06:04:30Z</dcterms:modified>
  <cp:revision>1</cp:revision>
  <dc:title>PORTFOLIO | FCC</dc:title>
</cp:coreProperties>
</file>